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Proxima Nova"/>
      <p:regular r:id="rId38"/>
      <p:bold r:id="rId39"/>
      <p:italic r:id="rId40"/>
      <p:boldItalic r:id="rId41"/>
    </p:embeddedFont>
    <p:embeddedFont>
      <p:font typeface="Quattrocen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6.xml"/><Relationship Id="rId42" Type="http://schemas.openxmlformats.org/officeDocument/2006/relationships/font" Target="fonts/QuattrocentoSans-regular.fntdata"/><Relationship Id="rId41" Type="http://schemas.openxmlformats.org/officeDocument/2006/relationships/font" Target="fonts/ProximaNova-boldItalic.fntdata"/><Relationship Id="rId22" Type="http://schemas.openxmlformats.org/officeDocument/2006/relationships/slide" Target="slides/slide18.xml"/><Relationship Id="rId44" Type="http://schemas.openxmlformats.org/officeDocument/2006/relationships/font" Target="fonts/QuattrocentoSans-italic.fntdata"/><Relationship Id="rId21" Type="http://schemas.openxmlformats.org/officeDocument/2006/relationships/slide" Target="slides/slide17.xml"/><Relationship Id="rId43" Type="http://schemas.openxmlformats.org/officeDocument/2006/relationships/font" Target="fonts/Quattrocento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Quattrocento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roximaNova-bold.fntdata"/><Relationship Id="rId16" Type="http://schemas.openxmlformats.org/officeDocument/2006/relationships/slide" Target="slides/slide12.xml"/><Relationship Id="rId38" Type="http://schemas.openxmlformats.org/officeDocument/2006/relationships/font" Target="fonts/ProximaNov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36503ddd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36503ddd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36503ddd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36503ddd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36503ddd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36503ddd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36503dd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36503dd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36503ddd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36503ddd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36503ddd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636503ddd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36503ddd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36503ddd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36503ddd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36503ddd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36503ddd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36503ddd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367b5c298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367b5c29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636503dd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636503dd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367b5c29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367b5c29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367b5c29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367b5c29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367b5c29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6367b5c29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367b5c29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6367b5c29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367b5c298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367b5c298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367b5c298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367b5c298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367b5c29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6367b5c2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367b5c298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6367b5c298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6367b5c298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6367b5c298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6367b5c298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6367b5c298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36503ddd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36503ddd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6367b5c298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6367b5c298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6367b5c2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6367b5c2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6367b5c2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6367b5c2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367b5c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367b5c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36503dd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36503dd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36503ddd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36503ddd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36503ddd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36503ddd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36503ddd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36503ddd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36503dd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36503dd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36503ddd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36503ddd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bg>
      <p:bgPr>
        <a:solidFill>
          <a:srgbClr val="3EADA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med" w="med" type="none"/>
            <a:tailEnd len="med" w="med" type="none"/>
          </a:ln>
        </p:spPr>
      </p:cxnSp>
      <p:pic>
        <p:nvPicPr>
          <p:cNvPr descr="style3singlecolormid.png" id="14" name="Google Shape;14;p2"/>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F3F3F3"/>
              </a:buClr>
              <a:buSzPts val="1800"/>
              <a:buNone/>
              <a:defRPr>
                <a:solidFill>
                  <a:srgbClr val="F3F3F3"/>
                </a:solidFill>
              </a:defRPr>
            </a:lvl1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ctr">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ctr">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ctr">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ctr">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ctr">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ctr">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ctr">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ctr">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latin typeface="Droid Sans"/>
                <a:ea typeface="Droid Sans"/>
                <a:cs typeface="Droid Sans"/>
                <a:sym typeface="Droid Sans"/>
              </a:rPr>
              <a:t>xx%</a:t>
            </a:r>
            <a:endParaRPr b="1" sz="12000">
              <a:latin typeface="Droid Sans"/>
              <a:ea typeface="Droid Sans"/>
              <a:cs typeface="Droid Sans"/>
              <a:sym typeface="Droid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med" w="med" type="none"/>
            <a:tailEnd len="med" w="med" type="none"/>
          </a:ln>
        </p:spPr>
      </p:cxnSp>
      <p:sp>
        <p:nvSpPr>
          <p:cNvPr id="72" name="Google Shape;72;p14"/>
          <p:cNvSpPr txBox="1"/>
          <p:nvPr>
            <p:ph type="title"/>
          </p:nvPr>
        </p:nvSpPr>
        <p:spPr>
          <a:xfrm>
            <a:off x="658375" y="1389900"/>
            <a:ext cx="3423600" cy="518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4"/>
          <p:cNvSpPr txBox="1"/>
          <p:nvPr>
            <p:ph idx="1" type="subTitle"/>
          </p:nvPr>
        </p:nvSpPr>
        <p:spPr>
          <a:xfrm>
            <a:off x="658425" y="2574950"/>
            <a:ext cx="3423600" cy="17850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p:spPr>
        <p:txBody>
          <a:bodyPr anchorCtr="0" anchor="t" bIns="91425" lIns="91425" spcFirstLastPara="1" rIns="91425" wrap="square" tIns="91425">
            <a:noAutofit/>
          </a:bodyPr>
          <a:lstStyle>
            <a:lvl1pPr lvl="0">
              <a:spcBef>
                <a:spcPts val="0"/>
              </a:spcBef>
              <a:spcAft>
                <a:spcPts val="0"/>
              </a:spcAft>
              <a:buNone/>
              <a:defRPr b="1" sz="3600">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med" w="med" type="none"/>
            <a:tailEnd len="med" w="med" type="none"/>
          </a:ln>
        </p:spPr>
      </p:cxnSp>
      <p:pic>
        <p:nvPicPr>
          <p:cNvPr descr="strips_color.png" id="21" name="Google Shape;21;p3"/>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Proxima Nova"/>
              <a:buNone/>
              <a:defRPr sz="3600">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a:latin typeface="Proxima Nova"/>
                <a:ea typeface="Proxima Nova"/>
                <a:cs typeface="Proxima Nova"/>
                <a:sym typeface="Proxima Nova"/>
              </a:defRPr>
            </a:lvl1pPr>
            <a:lvl2pPr lvl="1">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roxima Nova"/>
              <a:buNone/>
              <a:defRPr sz="2400">
                <a:latin typeface="Proxima Nova"/>
                <a:ea typeface="Proxima Nova"/>
                <a:cs typeface="Proxima Nova"/>
                <a:sym typeface="Proxima Nov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med" w="med" type="none"/>
            <a:tailEnd len="med" w="med"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EADA7"/>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a:spcBef>
                <a:spcPts val="0"/>
              </a:spcBef>
              <a:spcAft>
                <a:spcPts val="0"/>
              </a:spcAft>
              <a:buSzPts val="4800"/>
              <a:buFont typeface="Proxima Nova"/>
              <a:buNone/>
              <a:defRPr sz="4800">
                <a:latin typeface="Proxima Nova"/>
                <a:ea typeface="Proxima Nova"/>
                <a:cs typeface="Proxima Nova"/>
                <a:sym typeface="Proxima Nova"/>
              </a:defRPr>
            </a:lvl2pPr>
            <a:lvl3pPr lvl="2">
              <a:spcBef>
                <a:spcPts val="0"/>
              </a:spcBef>
              <a:spcAft>
                <a:spcPts val="0"/>
              </a:spcAft>
              <a:buSzPts val="4800"/>
              <a:buFont typeface="Proxima Nova"/>
              <a:buNone/>
              <a:defRPr sz="4800">
                <a:latin typeface="Proxima Nova"/>
                <a:ea typeface="Proxima Nova"/>
                <a:cs typeface="Proxima Nova"/>
                <a:sym typeface="Proxima Nova"/>
              </a:defRPr>
            </a:lvl3pPr>
            <a:lvl4pPr lvl="3">
              <a:spcBef>
                <a:spcPts val="0"/>
              </a:spcBef>
              <a:spcAft>
                <a:spcPts val="0"/>
              </a:spcAft>
              <a:buSzPts val="4800"/>
              <a:buFont typeface="Proxima Nova"/>
              <a:buNone/>
              <a:defRPr sz="4800">
                <a:latin typeface="Proxima Nova"/>
                <a:ea typeface="Proxima Nova"/>
                <a:cs typeface="Proxima Nova"/>
                <a:sym typeface="Proxima Nova"/>
              </a:defRPr>
            </a:lvl4pPr>
            <a:lvl5pPr lvl="4">
              <a:spcBef>
                <a:spcPts val="0"/>
              </a:spcBef>
              <a:spcAft>
                <a:spcPts val="0"/>
              </a:spcAft>
              <a:buSzPts val="4800"/>
              <a:buFont typeface="Proxima Nova"/>
              <a:buNone/>
              <a:defRPr sz="4800">
                <a:latin typeface="Proxima Nova"/>
                <a:ea typeface="Proxima Nova"/>
                <a:cs typeface="Proxima Nova"/>
                <a:sym typeface="Proxima Nova"/>
              </a:defRPr>
            </a:lvl5pPr>
            <a:lvl6pPr lvl="5">
              <a:spcBef>
                <a:spcPts val="0"/>
              </a:spcBef>
              <a:spcAft>
                <a:spcPts val="0"/>
              </a:spcAft>
              <a:buSzPts val="4800"/>
              <a:buFont typeface="Proxima Nova"/>
              <a:buNone/>
              <a:defRPr sz="4800">
                <a:latin typeface="Proxima Nova"/>
                <a:ea typeface="Proxima Nova"/>
                <a:cs typeface="Proxima Nova"/>
                <a:sym typeface="Proxima Nova"/>
              </a:defRPr>
            </a:lvl6pPr>
            <a:lvl7pPr lvl="6">
              <a:spcBef>
                <a:spcPts val="0"/>
              </a:spcBef>
              <a:spcAft>
                <a:spcPts val="0"/>
              </a:spcAft>
              <a:buSzPts val="4800"/>
              <a:buFont typeface="Proxima Nova"/>
              <a:buNone/>
              <a:defRPr sz="4800">
                <a:latin typeface="Proxima Nova"/>
                <a:ea typeface="Proxima Nova"/>
                <a:cs typeface="Proxima Nova"/>
                <a:sym typeface="Proxima Nova"/>
              </a:defRPr>
            </a:lvl7pPr>
            <a:lvl8pPr lvl="7">
              <a:spcBef>
                <a:spcPts val="0"/>
              </a:spcBef>
              <a:spcAft>
                <a:spcPts val="0"/>
              </a:spcAft>
              <a:buSzPts val="4800"/>
              <a:buFont typeface="Proxima Nova"/>
              <a:buNone/>
              <a:defRPr sz="4800">
                <a:latin typeface="Proxima Nova"/>
                <a:ea typeface="Proxima Nova"/>
                <a:cs typeface="Proxima Nova"/>
                <a:sym typeface="Proxima Nova"/>
              </a:defRPr>
            </a:lvl8pPr>
            <a:lvl9pPr lvl="8">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3EADA7"/>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Font typeface="Proxima Nova"/>
              <a:buNone/>
              <a:defRPr sz="4200">
                <a:latin typeface="Proxima Nova"/>
                <a:ea typeface="Proxima Nova"/>
                <a:cs typeface="Proxima Nova"/>
                <a:sym typeface="Proxima Nova"/>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58.png"/><Relationship Id="rId5"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71.png"/><Relationship Id="rId5"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59.png"/></Relationships>
</file>

<file path=ppt/slides/_rels/slide33.xml.rels><?xml version="1.0" encoding="UTF-8" standalone="yes"?><Relationships xmlns="http://schemas.openxmlformats.org/package/2006/relationships"><Relationship Id="rId11" Type="http://schemas.openxmlformats.org/officeDocument/2006/relationships/hyperlink" Target="https://machinelearningmastery.com/implement-decision-tree-algorithm-scratch-python/" TargetMode="External"/><Relationship Id="rId10" Type="http://schemas.openxmlformats.org/officeDocument/2006/relationships/hyperlink" Target="https://link.springer.com/content/pdf/10.1007/s10994-005-0466-3.pdf" TargetMode="External"/><Relationship Id="rId12" Type="http://schemas.openxmlformats.org/officeDocument/2006/relationships/hyperlink" Target="https://medium.com/@webdes87/hdtree-a-customizable-decision-tree-written-in-python-28df514f930f" TargetMode="External"/><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towardsdatascience.com/combining-logistic-regression-and-decision-tree-1adec36a4b3f" TargetMode="External"/><Relationship Id="rId4" Type="http://schemas.openxmlformats.org/officeDocument/2006/relationships/hyperlink" Target="https://www.listendata.com/2015/03/weight-of-evidence-woe-and-information.html" TargetMode="External"/><Relationship Id="rId9" Type="http://schemas.openxmlformats.org/officeDocument/2006/relationships/hyperlink" Target="https://scipy.org/" TargetMode="External"/><Relationship Id="rId5" Type="http://schemas.openxmlformats.org/officeDocument/2006/relationships/hyperlink" Target="https://scikit-learn.org/stable/" TargetMode="External"/><Relationship Id="rId6" Type="http://schemas.openxmlformats.org/officeDocument/2006/relationships/hyperlink" Target="https://medium.com/@webdes87/hdtree-a-customizable-decision-tree-written-in-python-28df514f930f" TargetMode="External"/><Relationship Id="rId7" Type="http://schemas.openxmlformats.org/officeDocument/2006/relationships/hyperlink" Target="https://seaborn.pydata.org/" TargetMode="External"/><Relationship Id="rId8" Type="http://schemas.openxmlformats.org/officeDocument/2006/relationships/hyperlink" Target="https://pandas.pydata.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87900" y="965800"/>
            <a:ext cx="77058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Assignment 1 </a:t>
            </a:r>
            <a:endParaRPr/>
          </a:p>
        </p:txBody>
      </p:sp>
      <p:sp>
        <p:nvSpPr>
          <p:cNvPr id="79" name="Google Shape;79;p15"/>
          <p:cNvSpPr txBox="1"/>
          <p:nvPr>
            <p:ph idx="1" type="subTitle"/>
          </p:nvPr>
        </p:nvSpPr>
        <p:spPr>
          <a:xfrm>
            <a:off x="0" y="0"/>
            <a:ext cx="9144000" cy="16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Group 1: </a:t>
            </a:r>
            <a:endParaRPr sz="1500"/>
          </a:p>
          <a:p>
            <a:pPr indent="0" lvl="0" marL="0" rtl="0" algn="l">
              <a:spcBef>
                <a:spcPts val="0"/>
              </a:spcBef>
              <a:spcAft>
                <a:spcPts val="0"/>
              </a:spcAft>
              <a:buNone/>
            </a:pPr>
            <a:r>
              <a:rPr lang="en" sz="1500"/>
              <a:t>Amisha Aggarwal (2019016) Gitansh Raj Satija (2019241) Pritish Wadhwa (2019440) </a:t>
            </a:r>
            <a:r>
              <a:rPr lang="en" sz="1500"/>
              <a:t>Yash Tanwar (2019130)</a:t>
            </a:r>
            <a:r>
              <a:rPr lang="en" sz="1500"/>
              <a:t>	</a:t>
            </a:r>
            <a:r>
              <a:rPr lang="en"/>
              <a:t>		</a:t>
            </a:r>
            <a:endParaRPr/>
          </a:p>
        </p:txBody>
      </p:sp>
      <p:sp>
        <p:nvSpPr>
          <p:cNvPr id="80" name="Google Shape;80;p15"/>
          <p:cNvSpPr txBox="1"/>
          <p:nvPr/>
        </p:nvSpPr>
        <p:spPr>
          <a:xfrm>
            <a:off x="387900" y="2041750"/>
            <a:ext cx="58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Proxima Nova"/>
                <a:ea typeface="Proxima Nova"/>
                <a:cs typeface="Proxima Nova"/>
                <a:sym typeface="Proxima Nova"/>
              </a:rPr>
              <a:t>(Classification using Modified Decision Trees)</a:t>
            </a:r>
            <a:endParaRPr b="1" sz="45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Dataset 1 (Mean Replacement of Null Values): Single Split</a:t>
            </a:r>
            <a:endParaRPr sz="2500"/>
          </a:p>
        </p:txBody>
      </p:sp>
      <p:pic>
        <p:nvPicPr>
          <p:cNvPr id="146" name="Google Shape;146;p24"/>
          <p:cNvPicPr preferRelativeResize="0"/>
          <p:nvPr/>
        </p:nvPicPr>
        <p:blipFill>
          <a:blip r:embed="rId3">
            <a:alphaModFix/>
          </a:blip>
          <a:stretch>
            <a:fillRect/>
          </a:stretch>
        </p:blipFill>
        <p:spPr>
          <a:xfrm>
            <a:off x="152400" y="894575"/>
            <a:ext cx="4366325" cy="472950"/>
          </a:xfrm>
          <a:prstGeom prst="rect">
            <a:avLst/>
          </a:prstGeom>
          <a:noFill/>
          <a:ln>
            <a:noFill/>
          </a:ln>
        </p:spPr>
      </p:pic>
      <p:pic>
        <p:nvPicPr>
          <p:cNvPr id="147" name="Google Shape;147;p24"/>
          <p:cNvPicPr preferRelativeResize="0"/>
          <p:nvPr/>
        </p:nvPicPr>
        <p:blipFill>
          <a:blip r:embed="rId4">
            <a:alphaModFix/>
          </a:blip>
          <a:stretch>
            <a:fillRect/>
          </a:stretch>
        </p:blipFill>
        <p:spPr>
          <a:xfrm>
            <a:off x="234025" y="1734250"/>
            <a:ext cx="3276625" cy="3076575"/>
          </a:xfrm>
          <a:prstGeom prst="rect">
            <a:avLst/>
          </a:prstGeom>
          <a:noFill/>
          <a:ln>
            <a:noFill/>
          </a:ln>
        </p:spPr>
      </p:pic>
      <p:sp>
        <p:nvSpPr>
          <p:cNvPr id="148" name="Google Shape;148;p24"/>
          <p:cNvSpPr txBox="1"/>
          <p:nvPr/>
        </p:nvSpPr>
        <p:spPr>
          <a:xfrm>
            <a:off x="234025" y="1418525"/>
            <a:ext cx="552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roxima Nova"/>
                <a:ea typeface="Proxima Nova"/>
                <a:cs typeface="Proxima Nova"/>
                <a:sym typeface="Proxima Nova"/>
              </a:rPr>
              <a:t>On Test Statistics:</a:t>
            </a:r>
            <a:endParaRPr sz="1300">
              <a:latin typeface="Proxima Nova"/>
              <a:ea typeface="Proxima Nova"/>
              <a:cs typeface="Proxima Nova"/>
              <a:sym typeface="Proxima Nova"/>
            </a:endParaRPr>
          </a:p>
        </p:txBody>
      </p:sp>
      <p:pic>
        <p:nvPicPr>
          <p:cNvPr id="149" name="Google Shape;149;p24"/>
          <p:cNvPicPr preferRelativeResize="0"/>
          <p:nvPr/>
        </p:nvPicPr>
        <p:blipFill>
          <a:blip r:embed="rId5">
            <a:alphaModFix/>
          </a:blip>
          <a:stretch>
            <a:fillRect/>
          </a:stretch>
        </p:blipFill>
        <p:spPr>
          <a:xfrm>
            <a:off x="5517025" y="1818725"/>
            <a:ext cx="3548525" cy="3019975"/>
          </a:xfrm>
          <a:prstGeom prst="rect">
            <a:avLst/>
          </a:prstGeom>
          <a:noFill/>
          <a:ln>
            <a:noFill/>
          </a:ln>
        </p:spPr>
      </p:pic>
      <p:pic>
        <p:nvPicPr>
          <p:cNvPr id="150" name="Google Shape;150;p24"/>
          <p:cNvPicPr preferRelativeResize="0"/>
          <p:nvPr/>
        </p:nvPicPr>
        <p:blipFill>
          <a:blip r:embed="rId6">
            <a:alphaModFix/>
          </a:blip>
          <a:stretch>
            <a:fillRect/>
          </a:stretch>
        </p:blipFill>
        <p:spPr>
          <a:xfrm>
            <a:off x="2661775" y="1112375"/>
            <a:ext cx="3093450" cy="2416000"/>
          </a:xfrm>
          <a:prstGeom prst="rect">
            <a:avLst/>
          </a:prstGeom>
          <a:noFill/>
          <a:ln>
            <a:noFill/>
          </a:ln>
        </p:spPr>
      </p:pic>
      <p:sp>
        <p:nvSpPr>
          <p:cNvPr id="151" name="Google Shape;151;p24"/>
          <p:cNvSpPr txBox="1"/>
          <p:nvPr/>
        </p:nvSpPr>
        <p:spPr>
          <a:xfrm>
            <a:off x="6654000" y="1330025"/>
            <a:ext cx="2490000" cy="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Dataset 1 (Mean Replacement of Null Values): Pairwise Split </a:t>
            </a:r>
            <a:endParaRPr sz="2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 name="Google Shape;157;p25"/>
          <p:cNvSpPr txBox="1"/>
          <p:nvPr>
            <p:ph idx="1" type="body"/>
          </p:nvPr>
        </p:nvSpPr>
        <p:spPr>
          <a:xfrm>
            <a:off x="9235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0.9579579579579579</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1600"/>
              </a:spcAft>
              <a:buNone/>
            </a:pPr>
            <a:r>
              <a:t/>
            </a:r>
            <a:endParaRPr/>
          </a:p>
        </p:txBody>
      </p:sp>
      <p:pic>
        <p:nvPicPr>
          <p:cNvPr id="158" name="Google Shape;158;p25"/>
          <p:cNvPicPr preferRelativeResize="0"/>
          <p:nvPr/>
        </p:nvPicPr>
        <p:blipFill>
          <a:blip r:embed="rId3">
            <a:alphaModFix/>
          </a:blip>
          <a:stretch>
            <a:fillRect/>
          </a:stretch>
        </p:blipFill>
        <p:spPr>
          <a:xfrm>
            <a:off x="249000" y="1652600"/>
            <a:ext cx="3000000" cy="3103100"/>
          </a:xfrm>
          <a:prstGeom prst="rect">
            <a:avLst/>
          </a:prstGeom>
          <a:noFill/>
          <a:ln>
            <a:noFill/>
          </a:ln>
        </p:spPr>
      </p:pic>
      <p:pic>
        <p:nvPicPr>
          <p:cNvPr id="159" name="Google Shape;159;p25"/>
          <p:cNvPicPr preferRelativeResize="0"/>
          <p:nvPr/>
        </p:nvPicPr>
        <p:blipFill>
          <a:blip r:embed="rId4">
            <a:alphaModFix/>
          </a:blip>
          <a:stretch>
            <a:fillRect/>
          </a:stretch>
        </p:blipFill>
        <p:spPr>
          <a:xfrm>
            <a:off x="5523825" y="2081900"/>
            <a:ext cx="3429000" cy="2878575"/>
          </a:xfrm>
          <a:prstGeom prst="rect">
            <a:avLst/>
          </a:prstGeom>
          <a:noFill/>
          <a:ln>
            <a:noFill/>
          </a:ln>
        </p:spPr>
      </p:pic>
      <p:sp>
        <p:nvSpPr>
          <p:cNvPr id="160" name="Google Shape;160;p25"/>
          <p:cNvSpPr txBox="1"/>
          <p:nvPr/>
        </p:nvSpPr>
        <p:spPr>
          <a:xfrm>
            <a:off x="5612950" y="16526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161" name="Google Shape;161;p25"/>
          <p:cNvPicPr preferRelativeResize="0"/>
          <p:nvPr/>
        </p:nvPicPr>
        <p:blipFill>
          <a:blip r:embed="rId5">
            <a:alphaModFix/>
          </a:blip>
          <a:stretch>
            <a:fillRect/>
          </a:stretch>
        </p:blipFill>
        <p:spPr>
          <a:xfrm>
            <a:off x="2526500" y="985725"/>
            <a:ext cx="2933375" cy="246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Dataset 1 (median replacement of null values): Single Split</a:t>
            </a:r>
            <a:r>
              <a:rPr lang="en"/>
              <a:t> </a:t>
            </a:r>
            <a:endParaRPr/>
          </a:p>
        </p:txBody>
      </p:sp>
      <p:sp>
        <p:nvSpPr>
          <p:cNvPr id="167" name="Google Shape;167;p26"/>
          <p:cNvSpPr txBox="1"/>
          <p:nvPr>
            <p:ph idx="1" type="body"/>
          </p:nvPr>
        </p:nvSpPr>
        <p:spPr>
          <a:xfrm>
            <a:off x="46375" y="917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0.9669669669669</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Comic Sans MS"/>
              <a:ea typeface="Comic Sans MS"/>
              <a:cs typeface="Comic Sans MS"/>
              <a:sym typeface="Comic Sans MS"/>
            </a:endParaRPr>
          </a:p>
        </p:txBody>
      </p:sp>
      <p:pic>
        <p:nvPicPr>
          <p:cNvPr id="168" name="Google Shape;168;p26"/>
          <p:cNvPicPr preferRelativeResize="0"/>
          <p:nvPr/>
        </p:nvPicPr>
        <p:blipFill>
          <a:blip r:embed="rId3">
            <a:alphaModFix/>
          </a:blip>
          <a:stretch>
            <a:fillRect/>
          </a:stretch>
        </p:blipFill>
        <p:spPr>
          <a:xfrm>
            <a:off x="107600" y="1407675"/>
            <a:ext cx="3133725" cy="3174525"/>
          </a:xfrm>
          <a:prstGeom prst="rect">
            <a:avLst/>
          </a:prstGeom>
          <a:noFill/>
          <a:ln>
            <a:noFill/>
          </a:ln>
        </p:spPr>
      </p:pic>
      <p:pic>
        <p:nvPicPr>
          <p:cNvPr id="169" name="Google Shape;169;p26"/>
          <p:cNvPicPr preferRelativeResize="0"/>
          <p:nvPr/>
        </p:nvPicPr>
        <p:blipFill>
          <a:blip r:embed="rId4">
            <a:alphaModFix/>
          </a:blip>
          <a:stretch>
            <a:fillRect/>
          </a:stretch>
        </p:blipFill>
        <p:spPr>
          <a:xfrm>
            <a:off x="5489125" y="1896825"/>
            <a:ext cx="3543300" cy="3152775"/>
          </a:xfrm>
          <a:prstGeom prst="rect">
            <a:avLst/>
          </a:prstGeom>
          <a:noFill/>
          <a:ln>
            <a:noFill/>
          </a:ln>
        </p:spPr>
      </p:pic>
      <p:sp>
        <p:nvSpPr>
          <p:cNvPr id="170" name="Google Shape;170;p26"/>
          <p:cNvSpPr txBox="1"/>
          <p:nvPr/>
        </p:nvSpPr>
        <p:spPr>
          <a:xfrm>
            <a:off x="5760775" y="16526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171" name="Google Shape;171;p26"/>
          <p:cNvPicPr preferRelativeResize="0"/>
          <p:nvPr/>
        </p:nvPicPr>
        <p:blipFill>
          <a:blip r:embed="rId5">
            <a:alphaModFix/>
          </a:blip>
          <a:stretch>
            <a:fillRect/>
          </a:stretch>
        </p:blipFill>
        <p:spPr>
          <a:xfrm>
            <a:off x="2384199" y="917750"/>
            <a:ext cx="3187925" cy="238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136750" y="169475"/>
            <a:ext cx="886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Dataset 1 (Median Replacement of Null Values): Pairwise Split </a:t>
            </a:r>
            <a:endParaRPr/>
          </a:p>
        </p:txBody>
      </p:sp>
      <p:sp>
        <p:nvSpPr>
          <p:cNvPr id="177" name="Google Shape;177;p27"/>
          <p:cNvSpPr txBox="1"/>
          <p:nvPr>
            <p:ph idx="1" type="body"/>
          </p:nvPr>
        </p:nvSpPr>
        <p:spPr>
          <a:xfrm>
            <a:off x="46375" y="979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0.957957957957</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1600"/>
              </a:spcAft>
              <a:buNone/>
            </a:pPr>
            <a:r>
              <a:t/>
            </a:r>
            <a:endParaRPr/>
          </a:p>
        </p:txBody>
      </p:sp>
      <p:pic>
        <p:nvPicPr>
          <p:cNvPr id="178" name="Google Shape;178;p27"/>
          <p:cNvPicPr preferRelativeResize="0"/>
          <p:nvPr/>
        </p:nvPicPr>
        <p:blipFill>
          <a:blip r:embed="rId3">
            <a:alphaModFix/>
          </a:blip>
          <a:stretch>
            <a:fillRect/>
          </a:stretch>
        </p:blipFill>
        <p:spPr>
          <a:xfrm>
            <a:off x="87200" y="1499525"/>
            <a:ext cx="3124200" cy="3368425"/>
          </a:xfrm>
          <a:prstGeom prst="rect">
            <a:avLst/>
          </a:prstGeom>
          <a:noFill/>
          <a:ln>
            <a:noFill/>
          </a:ln>
        </p:spPr>
      </p:pic>
      <p:pic>
        <p:nvPicPr>
          <p:cNvPr id="179" name="Google Shape;179;p27"/>
          <p:cNvPicPr preferRelativeResize="0"/>
          <p:nvPr/>
        </p:nvPicPr>
        <p:blipFill>
          <a:blip r:embed="rId4">
            <a:alphaModFix/>
          </a:blip>
          <a:stretch>
            <a:fillRect/>
          </a:stretch>
        </p:blipFill>
        <p:spPr>
          <a:xfrm>
            <a:off x="5480275" y="2109800"/>
            <a:ext cx="3586150" cy="2950000"/>
          </a:xfrm>
          <a:prstGeom prst="rect">
            <a:avLst/>
          </a:prstGeom>
          <a:noFill/>
          <a:ln>
            <a:noFill/>
          </a:ln>
        </p:spPr>
      </p:pic>
      <p:sp>
        <p:nvSpPr>
          <p:cNvPr id="180" name="Google Shape;180;p27"/>
          <p:cNvSpPr txBox="1"/>
          <p:nvPr/>
        </p:nvSpPr>
        <p:spPr>
          <a:xfrm>
            <a:off x="5480275" y="18363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181" name="Google Shape;181;p27"/>
          <p:cNvPicPr preferRelativeResize="0"/>
          <p:nvPr/>
        </p:nvPicPr>
        <p:blipFill>
          <a:blip r:embed="rId5">
            <a:alphaModFix/>
          </a:blip>
          <a:stretch>
            <a:fillRect/>
          </a:stretch>
        </p:blipFill>
        <p:spPr>
          <a:xfrm>
            <a:off x="2371100" y="979000"/>
            <a:ext cx="3124200" cy="242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2 (1 vs Rest): Single Split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 name="Google Shape;18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28"/>
          <p:cNvPicPr preferRelativeResize="0"/>
          <p:nvPr/>
        </p:nvPicPr>
        <p:blipFill>
          <a:blip r:embed="rId3">
            <a:alphaModFix/>
          </a:blip>
          <a:stretch>
            <a:fillRect/>
          </a:stretch>
        </p:blipFill>
        <p:spPr>
          <a:xfrm>
            <a:off x="311688" y="1069975"/>
            <a:ext cx="4067175" cy="3581400"/>
          </a:xfrm>
          <a:prstGeom prst="rect">
            <a:avLst/>
          </a:prstGeom>
          <a:noFill/>
          <a:ln>
            <a:noFill/>
          </a:ln>
        </p:spPr>
      </p:pic>
      <p:pic>
        <p:nvPicPr>
          <p:cNvPr id="189" name="Google Shape;189;p28"/>
          <p:cNvPicPr preferRelativeResize="0"/>
          <p:nvPr/>
        </p:nvPicPr>
        <p:blipFill>
          <a:blip r:embed="rId4">
            <a:alphaModFix/>
          </a:blip>
          <a:stretch>
            <a:fillRect/>
          </a:stretch>
        </p:blipFill>
        <p:spPr>
          <a:xfrm>
            <a:off x="4086225" y="1492300"/>
            <a:ext cx="5057775" cy="3076575"/>
          </a:xfrm>
          <a:prstGeom prst="rect">
            <a:avLst/>
          </a:prstGeom>
          <a:noFill/>
          <a:ln>
            <a:noFill/>
          </a:ln>
        </p:spPr>
      </p:pic>
      <p:sp>
        <p:nvSpPr>
          <p:cNvPr id="190" name="Google Shape;190;p28"/>
          <p:cNvSpPr txBox="1"/>
          <p:nvPr/>
        </p:nvSpPr>
        <p:spPr>
          <a:xfrm>
            <a:off x="5954675" y="11524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2 (2 vs Rest): Single Split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29"/>
          <p:cNvPicPr preferRelativeResize="0"/>
          <p:nvPr/>
        </p:nvPicPr>
        <p:blipFill>
          <a:blip r:embed="rId3">
            <a:alphaModFix/>
          </a:blip>
          <a:stretch>
            <a:fillRect/>
          </a:stretch>
        </p:blipFill>
        <p:spPr>
          <a:xfrm>
            <a:off x="166000" y="1094701"/>
            <a:ext cx="4076700" cy="3854900"/>
          </a:xfrm>
          <a:prstGeom prst="rect">
            <a:avLst/>
          </a:prstGeom>
          <a:noFill/>
          <a:ln>
            <a:noFill/>
          </a:ln>
        </p:spPr>
      </p:pic>
      <p:pic>
        <p:nvPicPr>
          <p:cNvPr id="198" name="Google Shape;198;p29"/>
          <p:cNvPicPr preferRelativeResize="0"/>
          <p:nvPr/>
        </p:nvPicPr>
        <p:blipFill>
          <a:blip r:embed="rId4">
            <a:alphaModFix/>
          </a:blip>
          <a:stretch>
            <a:fillRect/>
          </a:stretch>
        </p:blipFill>
        <p:spPr>
          <a:xfrm>
            <a:off x="3086100" y="880375"/>
            <a:ext cx="6057900" cy="2609850"/>
          </a:xfrm>
          <a:prstGeom prst="rect">
            <a:avLst/>
          </a:prstGeom>
          <a:noFill/>
          <a:ln>
            <a:noFill/>
          </a:ln>
        </p:spPr>
      </p:pic>
      <p:sp>
        <p:nvSpPr>
          <p:cNvPr id="199" name="Google Shape;199;p29"/>
          <p:cNvSpPr txBox="1"/>
          <p:nvPr/>
        </p:nvSpPr>
        <p:spPr>
          <a:xfrm>
            <a:off x="6271050" y="9484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
        <p:nvSpPr>
          <p:cNvPr id="200" name="Google Shape;200;p29"/>
          <p:cNvSpPr txBox="1"/>
          <p:nvPr/>
        </p:nvSpPr>
        <p:spPr>
          <a:xfrm>
            <a:off x="0" y="829175"/>
            <a:ext cx="5878200" cy="5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   Train Accuracy for 2 vs Rest: </a:t>
            </a:r>
            <a:r>
              <a:rPr lang="en" sz="1000">
                <a:solidFill>
                  <a:schemeClr val="dk1"/>
                </a:solidFill>
                <a:highlight>
                  <a:srgbClr val="FFFFFF"/>
                </a:highlight>
                <a:latin typeface="Comic Sans MS"/>
                <a:ea typeface="Comic Sans MS"/>
                <a:cs typeface="Comic Sans MS"/>
                <a:sym typeface="Comic Sans MS"/>
              </a:rPr>
              <a:t>0.8804086538461539</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2 (3 vs Rest): Single Split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6" name="Google Shape;20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0"/>
          <p:cNvPicPr preferRelativeResize="0"/>
          <p:nvPr/>
        </p:nvPicPr>
        <p:blipFill>
          <a:blip r:embed="rId3">
            <a:alphaModFix/>
          </a:blip>
          <a:stretch>
            <a:fillRect/>
          </a:stretch>
        </p:blipFill>
        <p:spPr>
          <a:xfrm>
            <a:off x="172124" y="915774"/>
            <a:ext cx="4420275" cy="4114174"/>
          </a:xfrm>
          <a:prstGeom prst="rect">
            <a:avLst/>
          </a:prstGeom>
          <a:noFill/>
          <a:ln>
            <a:noFill/>
          </a:ln>
        </p:spPr>
      </p:pic>
      <p:pic>
        <p:nvPicPr>
          <p:cNvPr id="208" name="Google Shape;208;p30"/>
          <p:cNvPicPr preferRelativeResize="0"/>
          <p:nvPr/>
        </p:nvPicPr>
        <p:blipFill>
          <a:blip r:embed="rId4">
            <a:alphaModFix/>
          </a:blip>
          <a:stretch>
            <a:fillRect/>
          </a:stretch>
        </p:blipFill>
        <p:spPr>
          <a:xfrm>
            <a:off x="4592400" y="1611050"/>
            <a:ext cx="4420275" cy="3271700"/>
          </a:xfrm>
          <a:prstGeom prst="rect">
            <a:avLst/>
          </a:prstGeom>
          <a:noFill/>
          <a:ln>
            <a:noFill/>
          </a:ln>
        </p:spPr>
      </p:pic>
      <p:sp>
        <p:nvSpPr>
          <p:cNvPr id="209" name="Google Shape;209;p30"/>
          <p:cNvSpPr txBox="1"/>
          <p:nvPr/>
        </p:nvSpPr>
        <p:spPr>
          <a:xfrm>
            <a:off x="4668825" y="13438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2: Single Split (Final Results)</a:t>
            </a:r>
            <a:endParaRPr/>
          </a:p>
        </p:txBody>
      </p:sp>
      <p:sp>
        <p:nvSpPr>
          <p:cNvPr id="215" name="Google Shape;21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6" name="Google Shape;216;p31"/>
          <p:cNvPicPr preferRelativeResize="0"/>
          <p:nvPr/>
        </p:nvPicPr>
        <p:blipFill>
          <a:blip r:embed="rId3">
            <a:alphaModFix/>
          </a:blip>
          <a:stretch>
            <a:fillRect/>
          </a:stretch>
        </p:blipFill>
        <p:spPr>
          <a:xfrm>
            <a:off x="311700" y="999450"/>
            <a:ext cx="3171825" cy="3797075"/>
          </a:xfrm>
          <a:prstGeom prst="rect">
            <a:avLst/>
          </a:prstGeom>
          <a:noFill/>
          <a:ln>
            <a:noFill/>
          </a:ln>
        </p:spPr>
      </p:pic>
      <p:pic>
        <p:nvPicPr>
          <p:cNvPr id="217" name="Google Shape;217;p31"/>
          <p:cNvPicPr preferRelativeResize="0"/>
          <p:nvPr/>
        </p:nvPicPr>
        <p:blipFill>
          <a:blip r:embed="rId4">
            <a:alphaModFix/>
          </a:blip>
          <a:stretch>
            <a:fillRect/>
          </a:stretch>
        </p:blipFill>
        <p:spPr>
          <a:xfrm>
            <a:off x="4295100" y="1070200"/>
            <a:ext cx="4448175" cy="339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2 (1 vs Rest): Pairwise Split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3" name="Google Shape;22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2"/>
          <p:cNvPicPr preferRelativeResize="0"/>
          <p:nvPr/>
        </p:nvPicPr>
        <p:blipFill>
          <a:blip r:embed="rId3">
            <a:alphaModFix/>
          </a:blip>
          <a:stretch>
            <a:fillRect/>
          </a:stretch>
        </p:blipFill>
        <p:spPr>
          <a:xfrm>
            <a:off x="183025" y="938213"/>
            <a:ext cx="4267200" cy="4124325"/>
          </a:xfrm>
          <a:prstGeom prst="rect">
            <a:avLst/>
          </a:prstGeom>
          <a:noFill/>
          <a:ln>
            <a:noFill/>
          </a:ln>
        </p:spPr>
      </p:pic>
      <p:pic>
        <p:nvPicPr>
          <p:cNvPr id="225" name="Google Shape;225;p32"/>
          <p:cNvPicPr preferRelativeResize="0"/>
          <p:nvPr/>
        </p:nvPicPr>
        <p:blipFill>
          <a:blip r:embed="rId4">
            <a:alphaModFix/>
          </a:blip>
          <a:stretch>
            <a:fillRect/>
          </a:stretch>
        </p:blipFill>
        <p:spPr>
          <a:xfrm>
            <a:off x="4541400" y="2246800"/>
            <a:ext cx="4187400" cy="2630025"/>
          </a:xfrm>
          <a:prstGeom prst="rect">
            <a:avLst/>
          </a:prstGeom>
          <a:noFill/>
          <a:ln>
            <a:noFill/>
          </a:ln>
        </p:spPr>
      </p:pic>
      <p:sp>
        <p:nvSpPr>
          <p:cNvPr id="226" name="Google Shape;226;p32"/>
          <p:cNvSpPr txBox="1"/>
          <p:nvPr/>
        </p:nvSpPr>
        <p:spPr>
          <a:xfrm>
            <a:off x="4587175" y="1966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2 (2 vs Rest): Pairwise Split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2" name="Google Shape;23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3" name="Google Shape;233;p33"/>
          <p:cNvPicPr preferRelativeResize="0"/>
          <p:nvPr/>
        </p:nvPicPr>
        <p:blipFill>
          <a:blip r:embed="rId3">
            <a:alphaModFix/>
          </a:blip>
          <a:stretch>
            <a:fillRect/>
          </a:stretch>
        </p:blipFill>
        <p:spPr>
          <a:xfrm>
            <a:off x="191175" y="1087225"/>
            <a:ext cx="3993025" cy="3903200"/>
          </a:xfrm>
          <a:prstGeom prst="rect">
            <a:avLst/>
          </a:prstGeom>
          <a:noFill/>
          <a:ln>
            <a:noFill/>
          </a:ln>
        </p:spPr>
      </p:pic>
      <p:pic>
        <p:nvPicPr>
          <p:cNvPr id="234" name="Google Shape;234;p33"/>
          <p:cNvPicPr preferRelativeResize="0"/>
          <p:nvPr/>
        </p:nvPicPr>
        <p:blipFill>
          <a:blip r:embed="rId4">
            <a:alphaModFix/>
          </a:blip>
          <a:stretch>
            <a:fillRect/>
          </a:stretch>
        </p:blipFill>
        <p:spPr>
          <a:xfrm>
            <a:off x="4276475" y="1306275"/>
            <a:ext cx="4740300" cy="3684150"/>
          </a:xfrm>
          <a:prstGeom prst="rect">
            <a:avLst/>
          </a:prstGeom>
          <a:noFill/>
          <a:ln>
            <a:noFill/>
          </a:ln>
        </p:spPr>
      </p:pic>
      <p:sp>
        <p:nvSpPr>
          <p:cNvPr id="235" name="Google Shape;235;p33"/>
          <p:cNvSpPr txBox="1"/>
          <p:nvPr/>
        </p:nvSpPr>
        <p:spPr>
          <a:xfrm>
            <a:off x="4362650" y="10186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(Dataset 1)</a:t>
            </a:r>
            <a:endParaRPr/>
          </a:p>
        </p:txBody>
      </p:sp>
      <p:sp>
        <p:nvSpPr>
          <p:cNvPr id="86" name="Google Shape;86;p16"/>
          <p:cNvSpPr txBox="1"/>
          <p:nvPr>
            <p:ph idx="1" type="body"/>
          </p:nvPr>
        </p:nvSpPr>
        <p:spPr>
          <a:xfrm>
            <a:off x="6541625" y="1213725"/>
            <a:ext cx="248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65325" y="970100"/>
            <a:ext cx="6384451" cy="1336300"/>
          </a:xfrm>
          <a:prstGeom prst="rect">
            <a:avLst/>
          </a:prstGeom>
          <a:noFill/>
          <a:ln>
            <a:noFill/>
          </a:ln>
        </p:spPr>
      </p:pic>
      <p:sp>
        <p:nvSpPr>
          <p:cNvPr id="88" name="Google Shape;88;p16"/>
          <p:cNvSpPr txBox="1"/>
          <p:nvPr/>
        </p:nvSpPr>
        <p:spPr>
          <a:xfrm>
            <a:off x="335275" y="2306400"/>
            <a:ext cx="84297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Shape of dataset 1 is (858, 37)</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Many null values were represented by a ‘?’ entry. Replaced them with ‘NaN’</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Firstly, The columns ['STDs:AIDS', 'STDs:cervical condylomatosis'] had either                                                    ‘?’ or 0, so removed them.</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Columns ['STDs: Time since first diagnosis', 'STDs: Time since last diagnosis']                                           had in excess of 90% values as null (Figure 2), so removed them. </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There are very few samples with age more than 55, so they are outliers                                                 in the dataset (Figure 3), so removed them as well.</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After analyzing the heatmaps, we decided to remove columns whose                                                   correlation score &gt;= 0.8. So removed 5 columns: ['STDs', 'STDs (number)',                                                                         'Dx:HPV', 'STDs:AIDS' , 'STDs:vulvo-perineal condylomatosis']</a:t>
            </a:r>
            <a:endParaRPr sz="1300">
              <a:solidFill>
                <a:schemeClr val="dk2"/>
              </a:solidFill>
              <a:latin typeface="Proxima Nova"/>
              <a:ea typeface="Proxima Nova"/>
              <a:cs typeface="Proxima Nova"/>
              <a:sym typeface="Proxima Nova"/>
            </a:endParaRPr>
          </a:p>
        </p:txBody>
      </p:sp>
      <p:pic>
        <p:nvPicPr>
          <p:cNvPr id="89" name="Google Shape;89;p16"/>
          <p:cNvPicPr preferRelativeResize="0"/>
          <p:nvPr/>
        </p:nvPicPr>
        <p:blipFill>
          <a:blip r:embed="rId4">
            <a:alphaModFix/>
          </a:blip>
          <a:stretch>
            <a:fillRect/>
          </a:stretch>
        </p:blipFill>
        <p:spPr>
          <a:xfrm>
            <a:off x="6593300" y="3311820"/>
            <a:ext cx="2484600" cy="1709205"/>
          </a:xfrm>
          <a:prstGeom prst="rect">
            <a:avLst/>
          </a:prstGeom>
          <a:noFill/>
          <a:ln>
            <a:noFill/>
          </a:ln>
        </p:spPr>
      </p:pic>
      <p:sp>
        <p:nvSpPr>
          <p:cNvPr id="90" name="Google Shape;90;p16"/>
          <p:cNvSpPr txBox="1"/>
          <p:nvPr/>
        </p:nvSpPr>
        <p:spPr>
          <a:xfrm>
            <a:off x="7480550" y="255725"/>
            <a:ext cx="40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Figure 2</a:t>
            </a:r>
            <a:endParaRPr>
              <a:latin typeface="Proxima Nova"/>
              <a:ea typeface="Proxima Nova"/>
              <a:cs typeface="Proxima Nova"/>
              <a:sym typeface="Proxima Nova"/>
            </a:endParaRPr>
          </a:p>
        </p:txBody>
      </p:sp>
      <p:pic>
        <p:nvPicPr>
          <p:cNvPr id="91" name="Google Shape;91;p16"/>
          <p:cNvPicPr preferRelativeResize="0"/>
          <p:nvPr/>
        </p:nvPicPr>
        <p:blipFill>
          <a:blip r:embed="rId5">
            <a:alphaModFix/>
          </a:blip>
          <a:stretch>
            <a:fillRect/>
          </a:stretch>
        </p:blipFill>
        <p:spPr>
          <a:xfrm>
            <a:off x="6644975" y="569675"/>
            <a:ext cx="2381250" cy="2657475"/>
          </a:xfrm>
          <a:prstGeom prst="rect">
            <a:avLst/>
          </a:prstGeom>
          <a:noFill/>
          <a:ln>
            <a:noFill/>
          </a:ln>
        </p:spPr>
      </p:pic>
      <p:sp>
        <p:nvSpPr>
          <p:cNvPr id="92" name="Google Shape;92;p16"/>
          <p:cNvSpPr txBox="1"/>
          <p:nvPr/>
        </p:nvSpPr>
        <p:spPr>
          <a:xfrm>
            <a:off x="6702875" y="4827150"/>
            <a:ext cx="42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Figure 3</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2 (3 vs Rest): Pairwise Split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2" name="Google Shape;242;p34"/>
          <p:cNvSpPr txBox="1"/>
          <p:nvPr/>
        </p:nvSpPr>
        <p:spPr>
          <a:xfrm>
            <a:off x="4362650" y="10186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243" name="Google Shape;243;p34"/>
          <p:cNvPicPr preferRelativeResize="0"/>
          <p:nvPr/>
        </p:nvPicPr>
        <p:blipFill>
          <a:blip r:embed="rId3">
            <a:alphaModFix/>
          </a:blip>
          <a:stretch>
            <a:fillRect/>
          </a:stretch>
        </p:blipFill>
        <p:spPr>
          <a:xfrm>
            <a:off x="145600" y="1152475"/>
            <a:ext cx="3933825" cy="3735900"/>
          </a:xfrm>
          <a:prstGeom prst="rect">
            <a:avLst/>
          </a:prstGeom>
          <a:noFill/>
          <a:ln>
            <a:noFill/>
          </a:ln>
        </p:spPr>
      </p:pic>
      <p:pic>
        <p:nvPicPr>
          <p:cNvPr id="244" name="Google Shape;244;p34"/>
          <p:cNvPicPr preferRelativeResize="0"/>
          <p:nvPr/>
        </p:nvPicPr>
        <p:blipFill>
          <a:blip r:embed="rId4">
            <a:alphaModFix/>
          </a:blip>
          <a:stretch>
            <a:fillRect/>
          </a:stretch>
        </p:blipFill>
        <p:spPr>
          <a:xfrm>
            <a:off x="4172625" y="1357300"/>
            <a:ext cx="4764650" cy="311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2: Pairwise Split (Final Results)</a:t>
            </a:r>
            <a:endParaRPr/>
          </a:p>
          <a:p>
            <a:pPr indent="0" lvl="0" marL="0" rtl="0" algn="l">
              <a:spcBef>
                <a:spcPts val="0"/>
              </a:spcBef>
              <a:spcAft>
                <a:spcPts val="0"/>
              </a:spcAft>
              <a:buNone/>
            </a:pPr>
            <a:r>
              <a:t/>
            </a:r>
            <a:endParaRPr/>
          </a:p>
        </p:txBody>
      </p:sp>
      <p:sp>
        <p:nvSpPr>
          <p:cNvPr id="250" name="Google Shape;250;p35"/>
          <p:cNvSpPr txBox="1"/>
          <p:nvPr>
            <p:ph idx="1" type="body"/>
          </p:nvPr>
        </p:nvSpPr>
        <p:spPr>
          <a:xfrm>
            <a:off x="1076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ic Sans MS"/>
                <a:ea typeface="Comic Sans MS"/>
                <a:cs typeface="Comic Sans MS"/>
                <a:sym typeface="Comic Sans MS"/>
              </a:rPr>
              <a:t>Final Metrics on test data:</a:t>
            </a:r>
            <a:endParaRPr sz="1200">
              <a:solidFill>
                <a:schemeClr val="dk1"/>
              </a:solidFill>
              <a:latin typeface="Comic Sans MS"/>
              <a:ea typeface="Comic Sans MS"/>
              <a:cs typeface="Comic Sans MS"/>
              <a:sym typeface="Comic Sans MS"/>
            </a:endParaRPr>
          </a:p>
          <a:p>
            <a:pPr indent="0" lvl="0" marL="0" rtl="0" algn="l">
              <a:spcBef>
                <a:spcPts val="0"/>
              </a:spcBef>
              <a:spcAft>
                <a:spcPts val="1600"/>
              </a:spcAft>
              <a:buNone/>
            </a:pPr>
            <a:r>
              <a:t/>
            </a:r>
            <a:endParaRPr/>
          </a:p>
        </p:txBody>
      </p:sp>
      <p:pic>
        <p:nvPicPr>
          <p:cNvPr id="251" name="Google Shape;251;p35"/>
          <p:cNvPicPr preferRelativeResize="0"/>
          <p:nvPr/>
        </p:nvPicPr>
        <p:blipFill rotWithShape="1">
          <a:blip r:embed="rId3">
            <a:alphaModFix/>
          </a:blip>
          <a:srcRect b="5168" l="0" r="0" t="0"/>
          <a:stretch/>
        </p:blipFill>
        <p:spPr>
          <a:xfrm>
            <a:off x="189225" y="1213750"/>
            <a:ext cx="3607175" cy="3752725"/>
          </a:xfrm>
          <a:prstGeom prst="rect">
            <a:avLst/>
          </a:prstGeom>
          <a:noFill/>
          <a:ln>
            <a:noFill/>
          </a:ln>
        </p:spPr>
      </p:pic>
      <p:pic>
        <p:nvPicPr>
          <p:cNvPr id="252" name="Google Shape;252;p35"/>
          <p:cNvPicPr preferRelativeResize="0"/>
          <p:nvPr/>
        </p:nvPicPr>
        <p:blipFill>
          <a:blip r:embed="rId4">
            <a:alphaModFix/>
          </a:blip>
          <a:stretch>
            <a:fillRect/>
          </a:stretch>
        </p:blipFill>
        <p:spPr>
          <a:xfrm>
            <a:off x="4071925" y="1346425"/>
            <a:ext cx="4220950" cy="318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0" y="169475"/>
            <a:ext cx="91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Dataset 3 (numerical conversion of categorical features): Single Split</a:t>
            </a:r>
            <a:endParaRPr b="1" sz="2200"/>
          </a:p>
        </p:txBody>
      </p:sp>
      <p:sp>
        <p:nvSpPr>
          <p:cNvPr id="258" name="Google Shape;258;p36"/>
          <p:cNvSpPr txBox="1"/>
          <p:nvPr>
            <p:ph idx="1" type="body"/>
          </p:nvPr>
        </p:nvSpPr>
        <p:spPr>
          <a:xfrm>
            <a:off x="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0.9070721185977277</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Comic Sans MS"/>
                <a:ea typeface="Comic Sans MS"/>
                <a:cs typeface="Comic Sans MS"/>
                <a:sym typeface="Comic Sans MS"/>
              </a:rPr>
              <a:t>Test Results:</a:t>
            </a:r>
            <a:endParaRPr/>
          </a:p>
        </p:txBody>
      </p:sp>
      <p:pic>
        <p:nvPicPr>
          <p:cNvPr id="259" name="Google Shape;259;p36"/>
          <p:cNvPicPr preferRelativeResize="0"/>
          <p:nvPr/>
        </p:nvPicPr>
        <p:blipFill>
          <a:blip r:embed="rId3">
            <a:alphaModFix/>
          </a:blip>
          <a:stretch>
            <a:fillRect/>
          </a:stretch>
        </p:blipFill>
        <p:spPr>
          <a:xfrm>
            <a:off x="132000" y="1336225"/>
            <a:ext cx="3181350" cy="3092900"/>
          </a:xfrm>
          <a:prstGeom prst="rect">
            <a:avLst/>
          </a:prstGeom>
          <a:noFill/>
          <a:ln>
            <a:noFill/>
          </a:ln>
        </p:spPr>
      </p:pic>
      <p:pic>
        <p:nvPicPr>
          <p:cNvPr id="260" name="Google Shape;260;p36"/>
          <p:cNvPicPr preferRelativeResize="0"/>
          <p:nvPr/>
        </p:nvPicPr>
        <p:blipFill>
          <a:blip r:embed="rId4">
            <a:alphaModFix/>
          </a:blip>
          <a:stretch>
            <a:fillRect/>
          </a:stretch>
        </p:blipFill>
        <p:spPr>
          <a:xfrm>
            <a:off x="3692975" y="1090600"/>
            <a:ext cx="5295900" cy="3962400"/>
          </a:xfrm>
          <a:prstGeom prst="rect">
            <a:avLst/>
          </a:prstGeom>
          <a:noFill/>
          <a:ln>
            <a:noFill/>
          </a:ln>
        </p:spPr>
      </p:pic>
      <p:pic>
        <p:nvPicPr>
          <p:cNvPr id="261" name="Google Shape;261;p36"/>
          <p:cNvPicPr preferRelativeResize="0"/>
          <p:nvPr/>
        </p:nvPicPr>
        <p:blipFill>
          <a:blip r:embed="rId5">
            <a:alphaModFix/>
          </a:blip>
          <a:stretch>
            <a:fillRect/>
          </a:stretch>
        </p:blipFill>
        <p:spPr>
          <a:xfrm>
            <a:off x="6949850" y="670750"/>
            <a:ext cx="2079850" cy="1714075"/>
          </a:xfrm>
          <a:prstGeom prst="rect">
            <a:avLst/>
          </a:prstGeom>
          <a:noFill/>
          <a:ln>
            <a:noFill/>
          </a:ln>
        </p:spPr>
      </p:pic>
      <p:sp>
        <p:nvSpPr>
          <p:cNvPr id="262" name="Google Shape;262;p36"/>
          <p:cNvSpPr txBox="1"/>
          <p:nvPr/>
        </p:nvSpPr>
        <p:spPr>
          <a:xfrm>
            <a:off x="4883125" y="8042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0" y="169475"/>
            <a:ext cx="91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Dataset 3 (numerical conversion of categorical features): Pairwise Split</a:t>
            </a:r>
            <a:endParaRPr b="1" sz="2200"/>
          </a:p>
        </p:txBody>
      </p:sp>
      <p:sp>
        <p:nvSpPr>
          <p:cNvPr id="268" name="Google Shape;268;p37"/>
          <p:cNvSpPr txBox="1"/>
          <p:nvPr>
            <p:ph idx="1" type="body"/>
          </p:nvPr>
        </p:nvSpPr>
        <p:spPr>
          <a:xfrm>
            <a:off x="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0.9028495048301841</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p:txBody>
      </p:sp>
      <p:pic>
        <p:nvPicPr>
          <p:cNvPr id="269" name="Google Shape;269;p37"/>
          <p:cNvPicPr preferRelativeResize="0"/>
          <p:nvPr/>
        </p:nvPicPr>
        <p:blipFill>
          <a:blip r:embed="rId3">
            <a:alphaModFix/>
          </a:blip>
          <a:stretch>
            <a:fillRect/>
          </a:stretch>
        </p:blipFill>
        <p:spPr>
          <a:xfrm>
            <a:off x="121775" y="1346450"/>
            <a:ext cx="2776550" cy="2694875"/>
          </a:xfrm>
          <a:prstGeom prst="rect">
            <a:avLst/>
          </a:prstGeom>
          <a:noFill/>
          <a:ln>
            <a:noFill/>
          </a:ln>
        </p:spPr>
      </p:pic>
      <p:pic>
        <p:nvPicPr>
          <p:cNvPr id="270" name="Google Shape;270;p37"/>
          <p:cNvPicPr preferRelativeResize="0"/>
          <p:nvPr/>
        </p:nvPicPr>
        <p:blipFill>
          <a:blip r:embed="rId4">
            <a:alphaModFix/>
          </a:blip>
          <a:stretch>
            <a:fillRect/>
          </a:stretch>
        </p:blipFill>
        <p:spPr>
          <a:xfrm>
            <a:off x="3080675" y="1234175"/>
            <a:ext cx="4762500" cy="3695700"/>
          </a:xfrm>
          <a:prstGeom prst="rect">
            <a:avLst/>
          </a:prstGeom>
          <a:noFill/>
          <a:ln>
            <a:noFill/>
          </a:ln>
        </p:spPr>
      </p:pic>
      <p:pic>
        <p:nvPicPr>
          <p:cNvPr id="271" name="Google Shape;271;p37"/>
          <p:cNvPicPr preferRelativeResize="0"/>
          <p:nvPr/>
        </p:nvPicPr>
        <p:blipFill>
          <a:blip r:embed="rId5">
            <a:alphaModFix/>
          </a:blip>
          <a:stretch>
            <a:fillRect/>
          </a:stretch>
        </p:blipFill>
        <p:spPr>
          <a:xfrm>
            <a:off x="6499950" y="959300"/>
            <a:ext cx="2521575" cy="2131600"/>
          </a:xfrm>
          <a:prstGeom prst="rect">
            <a:avLst/>
          </a:prstGeom>
          <a:noFill/>
          <a:ln>
            <a:noFill/>
          </a:ln>
        </p:spPr>
      </p:pic>
      <p:sp>
        <p:nvSpPr>
          <p:cNvPr id="272" name="Google Shape;272;p37"/>
          <p:cNvSpPr txBox="1"/>
          <p:nvPr/>
        </p:nvSpPr>
        <p:spPr>
          <a:xfrm>
            <a:off x="3689100" y="9593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0" y="169475"/>
            <a:ext cx="91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Dataset 3 (</a:t>
            </a:r>
            <a:r>
              <a:rPr b="1" lang="en" sz="2200"/>
              <a:t>One Hot Encoded Data</a:t>
            </a:r>
            <a:r>
              <a:rPr b="1" lang="en" sz="2200"/>
              <a:t>): Single Split</a:t>
            </a:r>
            <a:endParaRPr b="1" sz="2200"/>
          </a:p>
        </p:txBody>
      </p:sp>
      <p:sp>
        <p:nvSpPr>
          <p:cNvPr id="278" name="Google Shape;278;p38"/>
          <p:cNvSpPr txBox="1"/>
          <p:nvPr>
            <p:ph idx="1" type="body"/>
          </p:nvPr>
        </p:nvSpPr>
        <p:spPr>
          <a:xfrm>
            <a:off x="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0.9068290904672216</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p:txBody>
      </p:sp>
      <p:sp>
        <p:nvSpPr>
          <p:cNvPr id="279" name="Google Shape;279;p38"/>
          <p:cNvSpPr txBox="1"/>
          <p:nvPr/>
        </p:nvSpPr>
        <p:spPr>
          <a:xfrm>
            <a:off x="3689100" y="9593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280" name="Google Shape;280;p38"/>
          <p:cNvPicPr preferRelativeResize="0"/>
          <p:nvPr/>
        </p:nvPicPr>
        <p:blipFill>
          <a:blip r:embed="rId3">
            <a:alphaModFix/>
          </a:blip>
          <a:stretch>
            <a:fillRect/>
          </a:stretch>
        </p:blipFill>
        <p:spPr>
          <a:xfrm>
            <a:off x="132000" y="1397475"/>
            <a:ext cx="2950025" cy="2990825"/>
          </a:xfrm>
          <a:prstGeom prst="rect">
            <a:avLst/>
          </a:prstGeom>
          <a:noFill/>
          <a:ln>
            <a:noFill/>
          </a:ln>
        </p:spPr>
      </p:pic>
      <p:pic>
        <p:nvPicPr>
          <p:cNvPr id="281" name="Google Shape;281;p38"/>
          <p:cNvPicPr preferRelativeResize="0"/>
          <p:nvPr/>
        </p:nvPicPr>
        <p:blipFill>
          <a:blip r:embed="rId4">
            <a:alphaModFix/>
          </a:blip>
          <a:stretch>
            <a:fillRect/>
          </a:stretch>
        </p:blipFill>
        <p:spPr>
          <a:xfrm>
            <a:off x="2990175" y="1298000"/>
            <a:ext cx="5772150" cy="3743325"/>
          </a:xfrm>
          <a:prstGeom prst="rect">
            <a:avLst/>
          </a:prstGeom>
          <a:noFill/>
          <a:ln>
            <a:noFill/>
          </a:ln>
        </p:spPr>
      </p:pic>
      <p:pic>
        <p:nvPicPr>
          <p:cNvPr id="282" name="Google Shape;282;p38"/>
          <p:cNvPicPr preferRelativeResize="0"/>
          <p:nvPr/>
        </p:nvPicPr>
        <p:blipFill>
          <a:blip r:embed="rId5">
            <a:alphaModFix/>
          </a:blip>
          <a:stretch>
            <a:fillRect/>
          </a:stretch>
        </p:blipFill>
        <p:spPr>
          <a:xfrm>
            <a:off x="6368150" y="260525"/>
            <a:ext cx="2643175" cy="225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0" y="169475"/>
            <a:ext cx="91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Dataset 3 (One Hot Encoded Data): Pairwise Split</a:t>
            </a:r>
            <a:endParaRPr b="1" sz="2200"/>
          </a:p>
        </p:txBody>
      </p:sp>
      <p:sp>
        <p:nvSpPr>
          <p:cNvPr id="288" name="Google Shape;288;p39"/>
          <p:cNvSpPr txBox="1"/>
          <p:nvPr>
            <p:ph idx="1" type="body"/>
          </p:nvPr>
        </p:nvSpPr>
        <p:spPr>
          <a:xfrm>
            <a:off x="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mic Sans MS"/>
                <a:ea typeface="Comic Sans MS"/>
                <a:cs typeface="Comic Sans MS"/>
                <a:sym typeface="Comic Sans MS"/>
              </a:rPr>
              <a:t>Train Accuracy: </a:t>
            </a:r>
            <a:r>
              <a:rPr lang="en" sz="1000">
                <a:solidFill>
                  <a:schemeClr val="dk1"/>
                </a:solidFill>
                <a:highlight>
                  <a:srgbClr val="FFFFFF"/>
                </a:highlight>
                <a:latin typeface="Comic Sans MS"/>
                <a:ea typeface="Comic Sans MS"/>
                <a:cs typeface="Comic Sans MS"/>
                <a:sym typeface="Comic Sans MS"/>
              </a:rPr>
              <a:t>0.903639346254329</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n" sz="1000">
                <a:solidFill>
                  <a:schemeClr val="dk1"/>
                </a:solidFill>
                <a:highlight>
                  <a:srgbClr val="FFFFFF"/>
                </a:highlight>
                <a:latin typeface="Comic Sans MS"/>
                <a:ea typeface="Comic Sans MS"/>
                <a:cs typeface="Comic Sans MS"/>
                <a:sym typeface="Comic Sans MS"/>
              </a:rPr>
              <a:t>Test Results:</a:t>
            </a:r>
            <a:endParaRPr sz="10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000">
              <a:solidFill>
                <a:schemeClr val="dk1"/>
              </a:solidFill>
              <a:latin typeface="Comic Sans MS"/>
              <a:ea typeface="Comic Sans MS"/>
              <a:cs typeface="Comic Sans MS"/>
              <a:sym typeface="Comic Sans MS"/>
            </a:endParaRPr>
          </a:p>
        </p:txBody>
      </p:sp>
      <p:sp>
        <p:nvSpPr>
          <p:cNvPr id="289" name="Google Shape;289;p39"/>
          <p:cNvSpPr txBox="1"/>
          <p:nvPr/>
        </p:nvSpPr>
        <p:spPr>
          <a:xfrm>
            <a:off x="4025875" y="331147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mic Sans MS"/>
                <a:ea typeface="Comic Sans MS"/>
                <a:cs typeface="Comic Sans MS"/>
                <a:sym typeface="Comic Sans MS"/>
              </a:rPr>
              <a:t>Tree Visualization:</a:t>
            </a:r>
            <a:endParaRPr sz="1000">
              <a:solidFill>
                <a:schemeClr val="dk1"/>
              </a:solidFill>
              <a:latin typeface="Comic Sans MS"/>
              <a:ea typeface="Comic Sans MS"/>
              <a:cs typeface="Comic Sans MS"/>
              <a:sym typeface="Comic Sans MS"/>
            </a:endParaRPr>
          </a:p>
        </p:txBody>
      </p:sp>
      <p:pic>
        <p:nvPicPr>
          <p:cNvPr id="290" name="Google Shape;290;p39"/>
          <p:cNvPicPr preferRelativeResize="0"/>
          <p:nvPr/>
        </p:nvPicPr>
        <p:blipFill>
          <a:blip r:embed="rId3">
            <a:alphaModFix/>
          </a:blip>
          <a:stretch>
            <a:fillRect/>
          </a:stretch>
        </p:blipFill>
        <p:spPr>
          <a:xfrm>
            <a:off x="121800" y="1298000"/>
            <a:ext cx="3154125" cy="3631200"/>
          </a:xfrm>
          <a:prstGeom prst="rect">
            <a:avLst/>
          </a:prstGeom>
          <a:noFill/>
          <a:ln>
            <a:noFill/>
          </a:ln>
        </p:spPr>
      </p:pic>
      <p:pic>
        <p:nvPicPr>
          <p:cNvPr id="291" name="Google Shape;291;p39"/>
          <p:cNvPicPr preferRelativeResize="0"/>
          <p:nvPr/>
        </p:nvPicPr>
        <p:blipFill>
          <a:blip r:embed="rId4">
            <a:alphaModFix/>
          </a:blip>
          <a:stretch>
            <a:fillRect/>
          </a:stretch>
        </p:blipFill>
        <p:spPr>
          <a:xfrm>
            <a:off x="2459500" y="863550"/>
            <a:ext cx="6858000" cy="2447925"/>
          </a:xfrm>
          <a:prstGeom prst="rect">
            <a:avLst/>
          </a:prstGeom>
          <a:noFill/>
          <a:ln>
            <a:noFill/>
          </a:ln>
        </p:spPr>
      </p:pic>
      <p:pic>
        <p:nvPicPr>
          <p:cNvPr id="292" name="Google Shape;292;p39"/>
          <p:cNvPicPr preferRelativeResize="0"/>
          <p:nvPr/>
        </p:nvPicPr>
        <p:blipFill>
          <a:blip r:embed="rId5">
            <a:alphaModFix/>
          </a:blip>
          <a:stretch>
            <a:fillRect/>
          </a:stretch>
        </p:blipFill>
        <p:spPr>
          <a:xfrm>
            <a:off x="6483750" y="3208225"/>
            <a:ext cx="2179725" cy="180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Analysis</a:t>
            </a:r>
            <a:endParaRPr/>
          </a:p>
        </p:txBody>
      </p:sp>
      <p:sp>
        <p:nvSpPr>
          <p:cNvPr id="298" name="Google Shape;29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a:t>
            </a:r>
            <a:r>
              <a:rPr lang="en"/>
              <a:t>e can observe that even though single and pairwise split give almost similar results for all the datasets under different conditions, but we see that the recall and f1 of pairwise split is comparatively lesser which is also evident in the auc roc curves.</a:t>
            </a:r>
            <a:endParaRPr/>
          </a:p>
          <a:p>
            <a:pPr indent="-342900" lvl="0" marL="457200" rtl="0" algn="l">
              <a:spcBef>
                <a:spcPts val="0"/>
              </a:spcBef>
              <a:spcAft>
                <a:spcPts val="0"/>
              </a:spcAft>
              <a:buSzPts val="1800"/>
              <a:buChar char="●"/>
            </a:pPr>
            <a:r>
              <a:rPr lang="en"/>
              <a:t>We see that both mean and median modes of null value replacement yield similar results for dataset 1. We use the median mode of replacement for future analysis.</a:t>
            </a:r>
            <a:endParaRPr/>
          </a:p>
          <a:p>
            <a:pPr indent="-342900" lvl="0" marL="457200" rtl="0" algn="l">
              <a:spcBef>
                <a:spcPts val="0"/>
              </a:spcBef>
              <a:spcAft>
                <a:spcPts val="0"/>
              </a:spcAft>
              <a:buSzPts val="1800"/>
              <a:buChar char="●"/>
            </a:pPr>
            <a:r>
              <a:rPr lang="en"/>
              <a:t> For the third dataset, we see that the one hot encoded data yields slightly better results as compared to simple numerical conversion of categorical data. Since, it is also a more appropriate representation of the data, we use this version of the model for future analysis.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Results using sklearn (default parameters) Decision Tree</a:t>
            </a:r>
            <a:endParaRPr sz="2500"/>
          </a:p>
        </p:txBody>
      </p:sp>
      <p:sp>
        <p:nvSpPr>
          <p:cNvPr id="304" name="Google Shape;30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41"/>
          <p:cNvPicPr preferRelativeResize="0"/>
          <p:nvPr/>
        </p:nvPicPr>
        <p:blipFill>
          <a:blip r:embed="rId3">
            <a:alphaModFix/>
          </a:blip>
          <a:stretch>
            <a:fillRect/>
          </a:stretch>
        </p:blipFill>
        <p:spPr>
          <a:xfrm>
            <a:off x="200025" y="828025"/>
            <a:ext cx="6013001" cy="3356175"/>
          </a:xfrm>
          <a:prstGeom prst="rect">
            <a:avLst/>
          </a:prstGeom>
          <a:noFill/>
          <a:ln>
            <a:noFill/>
          </a:ln>
        </p:spPr>
      </p:pic>
      <p:pic>
        <p:nvPicPr>
          <p:cNvPr id="306" name="Google Shape;306;p41"/>
          <p:cNvPicPr preferRelativeResize="0"/>
          <p:nvPr/>
        </p:nvPicPr>
        <p:blipFill>
          <a:blip r:embed="rId4">
            <a:alphaModFix/>
          </a:blip>
          <a:stretch>
            <a:fillRect/>
          </a:stretch>
        </p:blipFill>
        <p:spPr>
          <a:xfrm>
            <a:off x="6819725" y="742175"/>
            <a:ext cx="2133600" cy="2104350"/>
          </a:xfrm>
          <a:prstGeom prst="rect">
            <a:avLst/>
          </a:prstGeom>
          <a:noFill/>
          <a:ln>
            <a:noFill/>
          </a:ln>
        </p:spPr>
      </p:pic>
      <p:pic>
        <p:nvPicPr>
          <p:cNvPr id="307" name="Google Shape;307;p41"/>
          <p:cNvPicPr preferRelativeResize="0"/>
          <p:nvPr/>
        </p:nvPicPr>
        <p:blipFill>
          <a:blip r:embed="rId5">
            <a:alphaModFix/>
          </a:blip>
          <a:stretch>
            <a:fillRect/>
          </a:stretch>
        </p:blipFill>
        <p:spPr>
          <a:xfrm>
            <a:off x="6151100" y="2846525"/>
            <a:ext cx="2457450" cy="210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Results using sklearn (default parameters) Decision Tree</a:t>
            </a:r>
            <a:endParaRPr sz="2500"/>
          </a:p>
        </p:txBody>
      </p:sp>
      <p:sp>
        <p:nvSpPr>
          <p:cNvPr id="313" name="Google Shape;31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42"/>
          <p:cNvPicPr preferRelativeResize="0"/>
          <p:nvPr/>
        </p:nvPicPr>
        <p:blipFill>
          <a:blip r:embed="rId3">
            <a:alphaModFix/>
          </a:blip>
          <a:stretch>
            <a:fillRect/>
          </a:stretch>
        </p:blipFill>
        <p:spPr>
          <a:xfrm>
            <a:off x="407450" y="895375"/>
            <a:ext cx="4522425" cy="3829699"/>
          </a:xfrm>
          <a:prstGeom prst="rect">
            <a:avLst/>
          </a:prstGeom>
          <a:noFill/>
          <a:ln>
            <a:noFill/>
          </a:ln>
        </p:spPr>
      </p:pic>
      <p:pic>
        <p:nvPicPr>
          <p:cNvPr id="315" name="Google Shape;315;p42"/>
          <p:cNvPicPr preferRelativeResize="0"/>
          <p:nvPr/>
        </p:nvPicPr>
        <p:blipFill>
          <a:blip r:embed="rId4">
            <a:alphaModFix/>
          </a:blip>
          <a:stretch>
            <a:fillRect/>
          </a:stretch>
        </p:blipFill>
        <p:spPr>
          <a:xfrm>
            <a:off x="4825775" y="998750"/>
            <a:ext cx="2162175" cy="1133475"/>
          </a:xfrm>
          <a:prstGeom prst="rect">
            <a:avLst/>
          </a:prstGeom>
          <a:noFill/>
          <a:ln>
            <a:noFill/>
          </a:ln>
        </p:spPr>
      </p:pic>
      <p:pic>
        <p:nvPicPr>
          <p:cNvPr id="316" name="Google Shape;316;p42"/>
          <p:cNvPicPr preferRelativeResize="0"/>
          <p:nvPr/>
        </p:nvPicPr>
        <p:blipFill>
          <a:blip r:embed="rId5">
            <a:alphaModFix/>
          </a:blip>
          <a:stretch>
            <a:fillRect/>
          </a:stretch>
        </p:blipFill>
        <p:spPr>
          <a:xfrm>
            <a:off x="7127325" y="2176813"/>
            <a:ext cx="1704975" cy="1266825"/>
          </a:xfrm>
          <a:prstGeom prst="rect">
            <a:avLst/>
          </a:prstGeom>
          <a:noFill/>
          <a:ln>
            <a:noFill/>
          </a:ln>
        </p:spPr>
      </p:pic>
      <p:pic>
        <p:nvPicPr>
          <p:cNvPr id="317" name="Google Shape;317;p42"/>
          <p:cNvPicPr preferRelativeResize="0"/>
          <p:nvPr/>
        </p:nvPicPr>
        <p:blipFill>
          <a:blip r:embed="rId6">
            <a:alphaModFix/>
          </a:blip>
          <a:stretch>
            <a:fillRect/>
          </a:stretch>
        </p:blipFill>
        <p:spPr>
          <a:xfrm>
            <a:off x="4782913" y="3443650"/>
            <a:ext cx="2247900" cy="117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Results using sklearn (default parameters) Decision Tree</a:t>
            </a:r>
            <a:endParaRPr sz="2500"/>
          </a:p>
        </p:txBody>
      </p:sp>
      <p:sp>
        <p:nvSpPr>
          <p:cNvPr id="323" name="Google Shape;32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43"/>
          <p:cNvPicPr preferRelativeResize="0"/>
          <p:nvPr/>
        </p:nvPicPr>
        <p:blipFill>
          <a:blip r:embed="rId3">
            <a:alphaModFix/>
          </a:blip>
          <a:stretch>
            <a:fillRect/>
          </a:stretch>
        </p:blipFill>
        <p:spPr>
          <a:xfrm>
            <a:off x="112250" y="1152475"/>
            <a:ext cx="5541524" cy="3416400"/>
          </a:xfrm>
          <a:prstGeom prst="rect">
            <a:avLst/>
          </a:prstGeom>
          <a:noFill/>
          <a:ln>
            <a:noFill/>
          </a:ln>
        </p:spPr>
      </p:pic>
      <p:pic>
        <p:nvPicPr>
          <p:cNvPr id="325" name="Google Shape;325;p43"/>
          <p:cNvPicPr preferRelativeResize="0"/>
          <p:nvPr/>
        </p:nvPicPr>
        <p:blipFill>
          <a:blip r:embed="rId4">
            <a:alphaModFix/>
          </a:blip>
          <a:stretch>
            <a:fillRect/>
          </a:stretch>
        </p:blipFill>
        <p:spPr>
          <a:xfrm>
            <a:off x="5580975" y="1152475"/>
            <a:ext cx="3086100" cy="1676400"/>
          </a:xfrm>
          <a:prstGeom prst="rect">
            <a:avLst/>
          </a:prstGeom>
          <a:noFill/>
          <a:ln>
            <a:noFill/>
          </a:ln>
        </p:spPr>
      </p:pic>
      <p:pic>
        <p:nvPicPr>
          <p:cNvPr id="326" name="Google Shape;326;p43"/>
          <p:cNvPicPr preferRelativeResize="0"/>
          <p:nvPr/>
        </p:nvPicPr>
        <p:blipFill>
          <a:blip r:embed="rId5">
            <a:alphaModFix/>
          </a:blip>
          <a:stretch>
            <a:fillRect/>
          </a:stretch>
        </p:blipFill>
        <p:spPr>
          <a:xfrm>
            <a:off x="5695750" y="3239175"/>
            <a:ext cx="3114675" cy="165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062113" y="91850"/>
            <a:ext cx="2976000" cy="2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Heatmap for Dataset 1</a:t>
            </a:r>
            <a:endParaRPr b="1" sz="1800"/>
          </a:p>
        </p:txBody>
      </p:sp>
      <p:sp>
        <p:nvSpPr>
          <p:cNvPr id="98" name="Google Shape;9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 name="Google Shape;99;p17"/>
          <p:cNvPicPr preferRelativeResize="0"/>
          <p:nvPr/>
        </p:nvPicPr>
        <p:blipFill>
          <a:blip r:embed="rId3">
            <a:alphaModFix/>
          </a:blip>
          <a:stretch>
            <a:fillRect/>
          </a:stretch>
        </p:blipFill>
        <p:spPr>
          <a:xfrm>
            <a:off x="113400" y="427950"/>
            <a:ext cx="8873426" cy="4633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0" y="1694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Comparison (Modified Decision Tree vs Sklearn Decision Tree)</a:t>
            </a:r>
            <a:endParaRPr sz="2500"/>
          </a:p>
        </p:txBody>
      </p:sp>
      <p:sp>
        <p:nvSpPr>
          <p:cNvPr id="332" name="Google Shape;33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Major difference is that in sklearn implementation, it chooses the attribute with the best entropy measure/ gini index and calculates the information gain for each sample. Based on that, it distributes the data accordingly in the child nodes.</a:t>
            </a:r>
            <a:endParaRPr sz="1500"/>
          </a:p>
          <a:p>
            <a:pPr indent="-323850" lvl="0" marL="457200" rtl="0" algn="l">
              <a:spcBef>
                <a:spcPts val="0"/>
              </a:spcBef>
              <a:spcAft>
                <a:spcPts val="0"/>
              </a:spcAft>
              <a:buSzPts val="1500"/>
              <a:buChar char="●"/>
            </a:pPr>
            <a:r>
              <a:rPr lang="en" sz="1500"/>
              <a:t>In our implementation, the tree does looks for the best attributes for the node, but the internal division of samples take place on the basis of the logistic regression values for the node. The same can be observed from the trees given above too. Goal is to apply logistic function with one feature and 2 features and check metrics like info gain and decide the best feature to split. The depth of the resulting tree maybe less and the rules more interpretable.</a:t>
            </a:r>
            <a:endParaRPr sz="1500"/>
          </a:p>
          <a:p>
            <a:pPr indent="-323850" lvl="0" marL="457200" rtl="0" algn="l">
              <a:spcBef>
                <a:spcPts val="0"/>
              </a:spcBef>
              <a:spcAft>
                <a:spcPts val="0"/>
              </a:spcAft>
              <a:buSzPts val="1500"/>
              <a:buChar char="●"/>
            </a:pPr>
            <a:r>
              <a:rPr lang="en" sz="1500"/>
              <a:t>As a result the hyperparameters for max depth and the minimum number of samples per leaf have not been fine-tuned much for each different tree.</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Postprocessing Steps (K Fold)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338" name="Google Shape;338;p45"/>
          <p:cNvPicPr preferRelativeResize="0"/>
          <p:nvPr/>
        </p:nvPicPr>
        <p:blipFill>
          <a:blip r:embed="rId3">
            <a:alphaModFix/>
          </a:blip>
          <a:stretch>
            <a:fillRect/>
          </a:stretch>
        </p:blipFill>
        <p:spPr>
          <a:xfrm>
            <a:off x="289820" y="1191225"/>
            <a:ext cx="3150750" cy="1554450"/>
          </a:xfrm>
          <a:prstGeom prst="rect">
            <a:avLst/>
          </a:prstGeom>
          <a:noFill/>
          <a:ln>
            <a:noFill/>
          </a:ln>
        </p:spPr>
      </p:pic>
      <p:pic>
        <p:nvPicPr>
          <p:cNvPr id="339" name="Google Shape;339;p45"/>
          <p:cNvPicPr preferRelativeResize="0"/>
          <p:nvPr/>
        </p:nvPicPr>
        <p:blipFill>
          <a:blip r:embed="rId4">
            <a:alphaModFix/>
          </a:blip>
          <a:stretch>
            <a:fillRect/>
          </a:stretch>
        </p:blipFill>
        <p:spPr>
          <a:xfrm>
            <a:off x="3679525" y="1115025"/>
            <a:ext cx="2205400" cy="1772200"/>
          </a:xfrm>
          <a:prstGeom prst="rect">
            <a:avLst/>
          </a:prstGeom>
          <a:noFill/>
          <a:ln>
            <a:noFill/>
          </a:ln>
        </p:spPr>
      </p:pic>
      <p:pic>
        <p:nvPicPr>
          <p:cNvPr id="340" name="Google Shape;340;p45"/>
          <p:cNvPicPr preferRelativeResize="0"/>
          <p:nvPr/>
        </p:nvPicPr>
        <p:blipFill>
          <a:blip r:embed="rId5">
            <a:alphaModFix/>
          </a:blip>
          <a:stretch>
            <a:fillRect/>
          </a:stretch>
        </p:blipFill>
        <p:spPr>
          <a:xfrm>
            <a:off x="6123877" y="1076075"/>
            <a:ext cx="2686550" cy="1695460"/>
          </a:xfrm>
          <a:prstGeom prst="rect">
            <a:avLst/>
          </a:prstGeom>
          <a:noFill/>
          <a:ln>
            <a:noFill/>
          </a:ln>
        </p:spPr>
      </p:pic>
      <p:sp>
        <p:nvSpPr>
          <p:cNvPr id="341" name="Google Shape;341;p45"/>
          <p:cNvSpPr txBox="1"/>
          <p:nvPr/>
        </p:nvSpPr>
        <p:spPr>
          <a:xfrm>
            <a:off x="637375" y="3153850"/>
            <a:ext cx="7625400" cy="13629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dk1"/>
              </a:buClr>
              <a:buSzPts val="1150"/>
              <a:buChar char="●"/>
            </a:pPr>
            <a:r>
              <a:rPr b="1" lang="en" sz="1150">
                <a:solidFill>
                  <a:schemeClr val="dk1"/>
                </a:solidFill>
              </a:rPr>
              <a:t>Dataset 1:</a:t>
            </a:r>
            <a:r>
              <a:rPr lang="en" sz="1150">
                <a:solidFill>
                  <a:schemeClr val="dk1"/>
                </a:solidFill>
              </a:rPr>
              <a:t>We observe that the overall accuracy for single attribute split is better. The precision offered by the pairwise attribute split is slightly better but that is at the cost of low F1 and recall. </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en" sz="1150">
                <a:solidFill>
                  <a:schemeClr val="dk1"/>
                </a:solidFill>
              </a:rPr>
              <a:t>Dataset 2:</a:t>
            </a:r>
            <a:r>
              <a:rPr lang="en" sz="1150">
                <a:solidFill>
                  <a:schemeClr val="dk1"/>
                </a:solidFill>
              </a:rPr>
              <a:t>We observe that single attribute split performs better overall in terms of all the metrics as compared to the pairwise attribute split.</a:t>
            </a:r>
            <a:endParaRPr sz="115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Dataset 3:</a:t>
            </a:r>
            <a:r>
              <a:rPr lang="en" sz="1100">
                <a:solidFill>
                  <a:schemeClr val="dk1"/>
                </a:solidFill>
              </a:rPr>
              <a:t>We observe that even though there is not much difference between the two models but the single split attributes slightly outperforms the pairwise split model. </a:t>
            </a:r>
            <a:endParaRPr sz="115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Postprocessing Steps (Statistical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 name="Google Shape;347;p46"/>
          <p:cNvSpPr txBox="1"/>
          <p:nvPr>
            <p:ph idx="1" type="body"/>
          </p:nvPr>
        </p:nvSpPr>
        <p:spPr>
          <a:xfrm>
            <a:off x="289825" y="952650"/>
            <a:ext cx="22602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Tests Selected:</a:t>
            </a:r>
            <a:endParaRPr/>
          </a:p>
          <a:p>
            <a:pPr indent="-311150" lvl="0" marL="457200" rtl="0" algn="l">
              <a:spcBef>
                <a:spcPts val="1600"/>
              </a:spcBef>
              <a:spcAft>
                <a:spcPts val="0"/>
              </a:spcAft>
              <a:buSzPts val="1300"/>
              <a:buChar char="●"/>
            </a:pPr>
            <a:r>
              <a:rPr lang="en" sz="1300"/>
              <a:t>t test</a:t>
            </a:r>
            <a:endParaRPr sz="1300"/>
          </a:p>
          <a:p>
            <a:pPr indent="-311150" lvl="0" marL="457200" rtl="0" algn="l">
              <a:spcBef>
                <a:spcPts val="0"/>
              </a:spcBef>
              <a:spcAft>
                <a:spcPts val="0"/>
              </a:spcAft>
              <a:buSzPts val="1300"/>
              <a:buChar char="●"/>
            </a:pPr>
            <a:r>
              <a:rPr lang="en" sz="1300"/>
              <a:t>wilcoxon test</a:t>
            </a:r>
            <a:endParaRPr sz="1300"/>
          </a:p>
          <a:p>
            <a:pPr indent="-311150" lvl="0" marL="457200" rtl="0" algn="l">
              <a:spcBef>
                <a:spcPts val="0"/>
              </a:spcBef>
              <a:spcAft>
                <a:spcPts val="0"/>
              </a:spcAft>
              <a:buSzPts val="1300"/>
              <a:buChar char="●"/>
            </a:pPr>
            <a:r>
              <a:rPr lang="en" sz="1300"/>
              <a:t>mann whitney u test</a:t>
            </a:r>
            <a:endParaRPr sz="1300"/>
          </a:p>
          <a:p>
            <a:pPr indent="-311150" lvl="0" marL="457200" rtl="0" algn="l">
              <a:spcBef>
                <a:spcPts val="0"/>
              </a:spcBef>
              <a:spcAft>
                <a:spcPts val="0"/>
              </a:spcAft>
              <a:buSzPts val="1300"/>
              <a:buChar char="●"/>
            </a:pPr>
            <a:r>
              <a:rPr lang="en" sz="1300"/>
              <a:t>kruskal wallis test</a:t>
            </a:r>
            <a:endParaRPr sz="1300"/>
          </a:p>
          <a:p>
            <a:pPr indent="-311150" lvl="0" marL="457200" rtl="0" algn="l">
              <a:spcBef>
                <a:spcPts val="0"/>
              </a:spcBef>
              <a:spcAft>
                <a:spcPts val="0"/>
              </a:spcAft>
              <a:buSzPts val="1300"/>
              <a:buChar char="●"/>
            </a:pPr>
            <a:r>
              <a:rPr lang="en" sz="1300"/>
              <a:t>chi squared test</a:t>
            </a:r>
            <a:endParaRPr sz="1300"/>
          </a:p>
          <a:p>
            <a:pPr indent="0" lvl="0" marL="0" rtl="0" algn="l">
              <a:spcBef>
                <a:spcPts val="1600"/>
              </a:spcBef>
              <a:spcAft>
                <a:spcPts val="1600"/>
              </a:spcAft>
              <a:buNone/>
            </a:pPr>
            <a:r>
              <a:t/>
            </a:r>
            <a:endParaRPr/>
          </a:p>
        </p:txBody>
      </p:sp>
      <p:sp>
        <p:nvSpPr>
          <p:cNvPr id="348" name="Google Shape;348;p46"/>
          <p:cNvSpPr txBox="1"/>
          <p:nvPr/>
        </p:nvSpPr>
        <p:spPr>
          <a:xfrm>
            <a:off x="3258125" y="10512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49" name="Google Shape;349;p46"/>
          <p:cNvSpPr txBox="1"/>
          <p:nvPr/>
        </p:nvSpPr>
        <p:spPr>
          <a:xfrm>
            <a:off x="3960263" y="952650"/>
            <a:ext cx="2393400" cy="13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Null Hypothesis</a:t>
            </a:r>
            <a:r>
              <a:rPr lang="en"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100">
                <a:solidFill>
                  <a:schemeClr val="dk1"/>
                </a:solidFill>
                <a:latin typeface="Comic Sans MS"/>
                <a:ea typeface="Comic Sans MS"/>
                <a:cs typeface="Comic Sans MS"/>
                <a:sym typeface="Comic Sans MS"/>
              </a:rPr>
              <a:t>‘</a:t>
            </a:r>
            <a:r>
              <a:rPr lang="en" sz="1100">
                <a:solidFill>
                  <a:schemeClr val="dk1"/>
                </a:solidFill>
                <a:highlight>
                  <a:srgbClr val="FFFFFF"/>
                </a:highlight>
                <a:latin typeface="Comic Sans MS"/>
                <a:ea typeface="Comic Sans MS"/>
                <a:cs typeface="Comic Sans MS"/>
                <a:sym typeface="Comic Sans MS"/>
              </a:rPr>
              <a:t>model1 and model2 are the same’</a:t>
            </a:r>
            <a:endParaRPr>
              <a:solidFill>
                <a:schemeClr val="dk1"/>
              </a:solidFill>
            </a:endParaRPr>
          </a:p>
          <a:p>
            <a:pPr indent="0" lvl="0" marL="0" rtl="0" algn="l">
              <a:lnSpc>
                <a:spcPct val="115000"/>
              </a:lnSpc>
              <a:spcBef>
                <a:spcPts val="1600"/>
              </a:spcBef>
              <a:spcAft>
                <a:spcPts val="1600"/>
              </a:spcAft>
              <a:buNone/>
            </a:pPr>
            <a:r>
              <a:t/>
            </a:r>
            <a:endParaRPr sz="1800">
              <a:solidFill>
                <a:schemeClr val="dk2"/>
              </a:solidFill>
              <a:latin typeface="Proxima Nova"/>
              <a:ea typeface="Proxima Nova"/>
              <a:cs typeface="Proxima Nova"/>
              <a:sym typeface="Proxima Nova"/>
            </a:endParaRPr>
          </a:p>
        </p:txBody>
      </p:sp>
      <p:pic>
        <p:nvPicPr>
          <p:cNvPr id="350" name="Google Shape;350;p46"/>
          <p:cNvPicPr preferRelativeResize="0"/>
          <p:nvPr/>
        </p:nvPicPr>
        <p:blipFill>
          <a:blip r:embed="rId3">
            <a:alphaModFix/>
          </a:blip>
          <a:stretch>
            <a:fillRect/>
          </a:stretch>
        </p:blipFill>
        <p:spPr>
          <a:xfrm>
            <a:off x="4002350" y="1894050"/>
            <a:ext cx="2351325" cy="1993875"/>
          </a:xfrm>
          <a:prstGeom prst="rect">
            <a:avLst/>
          </a:prstGeom>
          <a:noFill/>
          <a:ln>
            <a:noFill/>
          </a:ln>
        </p:spPr>
      </p:pic>
      <p:pic>
        <p:nvPicPr>
          <p:cNvPr id="351" name="Google Shape;351;p46"/>
          <p:cNvPicPr preferRelativeResize="0"/>
          <p:nvPr/>
        </p:nvPicPr>
        <p:blipFill>
          <a:blip r:embed="rId4">
            <a:alphaModFix/>
          </a:blip>
          <a:stretch>
            <a:fillRect/>
          </a:stretch>
        </p:blipFill>
        <p:spPr>
          <a:xfrm>
            <a:off x="6840275" y="1051275"/>
            <a:ext cx="2142290" cy="1859175"/>
          </a:xfrm>
          <a:prstGeom prst="rect">
            <a:avLst/>
          </a:prstGeom>
          <a:noFill/>
          <a:ln>
            <a:noFill/>
          </a:ln>
        </p:spPr>
      </p:pic>
      <p:pic>
        <p:nvPicPr>
          <p:cNvPr id="352" name="Google Shape;352;p46"/>
          <p:cNvPicPr preferRelativeResize="0"/>
          <p:nvPr/>
        </p:nvPicPr>
        <p:blipFill>
          <a:blip r:embed="rId5">
            <a:alphaModFix/>
          </a:blip>
          <a:stretch>
            <a:fillRect/>
          </a:stretch>
        </p:blipFill>
        <p:spPr>
          <a:xfrm>
            <a:off x="6920401" y="3138752"/>
            <a:ext cx="2142299" cy="1861023"/>
          </a:xfrm>
          <a:prstGeom prst="rect">
            <a:avLst/>
          </a:prstGeom>
          <a:noFill/>
          <a:ln>
            <a:noFill/>
          </a:ln>
        </p:spPr>
      </p:pic>
      <p:sp>
        <p:nvSpPr>
          <p:cNvPr id="353" name="Google Shape;353;p46"/>
          <p:cNvSpPr txBox="1"/>
          <p:nvPr/>
        </p:nvSpPr>
        <p:spPr>
          <a:xfrm>
            <a:off x="37875" y="3354250"/>
            <a:ext cx="6550500" cy="14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Interpretation</a:t>
            </a:r>
            <a:r>
              <a:rPr lang="en"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298450" lvl="0" marL="457200" rtl="0" algn="l">
              <a:lnSpc>
                <a:spcPct val="115000"/>
              </a:lnSpc>
              <a:spcBef>
                <a:spcPts val="1600"/>
              </a:spcBef>
              <a:spcAft>
                <a:spcPts val="0"/>
              </a:spcAft>
              <a:buClr>
                <a:schemeClr val="dk1"/>
              </a:buClr>
              <a:buSzPts val="1100"/>
              <a:buChar char="●"/>
            </a:pPr>
            <a:r>
              <a:rPr lang="en" sz="1100">
                <a:solidFill>
                  <a:schemeClr val="dk1"/>
                </a:solidFill>
                <a:highlight>
                  <a:srgbClr val="FFFFFF"/>
                </a:highlight>
              </a:rPr>
              <a:t>Given the close results for each of the three models, these tests could not reject the null hypothesis in any of the cases, thus we mentioned that the test fail to reject the null hypothesis. </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rgbClr val="FFFFFF"/>
                </a:highlight>
              </a:rPr>
              <a:t>Please note that this does not mean that the models are same, it’s just that the tests failed to distinguish between them for the p value &lt; 0.05, that is confidence interval of 10%.</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59" name="Google Shape;35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3">
                  <a:extLst>
                    <a:ext uri="{A12FA001-AC4F-418D-AE19-62706E023703}">
                      <ahyp:hlinkClr val="tx"/>
                    </a:ext>
                  </a:extLst>
                </a:hlinkClick>
              </a:rPr>
              <a:t>Medium Article (Andrzej Szymanski, PhD)</a:t>
            </a:r>
            <a:r>
              <a:rPr lang="en" sz="1200">
                <a:solidFill>
                  <a:schemeClr val="dk1"/>
                </a:solidFill>
                <a:latin typeface="Arial"/>
                <a:ea typeface="Arial"/>
                <a:cs typeface="Arial"/>
                <a:sym typeface="Arial"/>
              </a:rPr>
              <a:t> - Resource Material Provided</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4">
                  <a:extLst>
                    <a:ext uri="{A12FA001-AC4F-418D-AE19-62706E023703}">
                      <ahyp:hlinkClr val="tx"/>
                    </a:ext>
                  </a:extLst>
                </a:hlinkClick>
              </a:rPr>
              <a:t>ListenData Article (Mr. Deepanshu Bhalla)</a:t>
            </a:r>
            <a:r>
              <a:rPr lang="en" sz="1200">
                <a:solidFill>
                  <a:schemeClr val="dk1"/>
                </a:solidFill>
                <a:latin typeface="Arial"/>
                <a:ea typeface="Arial"/>
                <a:cs typeface="Arial"/>
                <a:sym typeface="Arial"/>
              </a:rPr>
              <a:t> - Weight of Evidence</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5">
                  <a:extLst>
                    <a:ext uri="{A12FA001-AC4F-418D-AE19-62706E023703}">
                      <ahyp:hlinkClr val="tx"/>
                    </a:ext>
                  </a:extLst>
                </a:hlinkClick>
              </a:rPr>
              <a:t>scikit-learn</a:t>
            </a:r>
            <a:r>
              <a:rPr lang="en" sz="1200">
                <a:solidFill>
                  <a:schemeClr val="dk1"/>
                </a:solidFill>
                <a:latin typeface="Arial"/>
                <a:ea typeface="Arial"/>
                <a:cs typeface="Arial"/>
                <a:sym typeface="Arial"/>
              </a:rPr>
              <a:t> - user guide for understanding implementation of the different functions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6">
                  <a:extLst>
                    <a:ext uri="{A12FA001-AC4F-418D-AE19-62706E023703}">
                      <ahyp:hlinkClr val="tx"/>
                    </a:ext>
                  </a:extLst>
                </a:hlinkClick>
              </a:rPr>
              <a:t>Medium Article (Mr. Ric. Hard)</a:t>
            </a:r>
            <a:r>
              <a:rPr lang="en" sz="1200">
                <a:solidFill>
                  <a:schemeClr val="dk1"/>
                </a:solidFill>
                <a:latin typeface="Arial"/>
                <a:ea typeface="Arial"/>
                <a:cs typeface="Arial"/>
                <a:sym typeface="Arial"/>
              </a:rPr>
              <a:t> - Resource Material Provided</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7">
                  <a:extLst>
                    <a:ext uri="{A12FA001-AC4F-418D-AE19-62706E023703}">
                      <ahyp:hlinkClr val="tx"/>
                    </a:ext>
                  </a:extLst>
                </a:hlinkClick>
              </a:rPr>
              <a:t>seaborn</a:t>
            </a:r>
            <a:r>
              <a:rPr lang="en" sz="1200">
                <a:solidFill>
                  <a:schemeClr val="dk1"/>
                </a:solidFill>
                <a:latin typeface="Arial"/>
                <a:ea typeface="Arial"/>
                <a:cs typeface="Arial"/>
                <a:sym typeface="Arial"/>
              </a:rPr>
              <a:t> - user guide for understanding implementation of the different functions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8">
                  <a:extLst>
                    <a:ext uri="{A12FA001-AC4F-418D-AE19-62706E023703}">
                      <ahyp:hlinkClr val="tx"/>
                    </a:ext>
                  </a:extLst>
                </a:hlinkClick>
              </a:rPr>
              <a:t>pandas</a:t>
            </a:r>
            <a:r>
              <a:rPr lang="en" sz="1200">
                <a:solidFill>
                  <a:schemeClr val="dk1"/>
                </a:solidFill>
                <a:latin typeface="Arial"/>
                <a:ea typeface="Arial"/>
                <a:cs typeface="Arial"/>
                <a:sym typeface="Arial"/>
              </a:rPr>
              <a:t> - user guide for understanding implementation of the different functions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9">
                  <a:extLst>
                    <a:ext uri="{A12FA001-AC4F-418D-AE19-62706E023703}">
                      <ahyp:hlinkClr val="tx"/>
                    </a:ext>
                  </a:extLst>
                </a:hlinkClick>
              </a:rPr>
              <a:t>scipy</a:t>
            </a:r>
            <a:r>
              <a:rPr lang="en" sz="1200">
                <a:solidFill>
                  <a:schemeClr val="dk1"/>
                </a:solidFill>
                <a:latin typeface="Arial"/>
                <a:ea typeface="Arial"/>
                <a:cs typeface="Arial"/>
                <a:sym typeface="Arial"/>
              </a:rPr>
              <a:t> - user guide for understanding implementation of the different functions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10">
                  <a:extLst>
                    <a:ext uri="{A12FA001-AC4F-418D-AE19-62706E023703}">
                      <ahyp:hlinkClr val="tx"/>
                    </a:ext>
                  </a:extLst>
                </a:hlinkClick>
              </a:rPr>
              <a:t>LogitTree</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11">
                  <a:extLst>
                    <a:ext uri="{A12FA001-AC4F-418D-AE19-62706E023703}">
                      <ahyp:hlinkClr val="tx"/>
                    </a:ext>
                  </a:extLst>
                </a:hlinkClick>
              </a:rPr>
              <a:t>Decision Tree From Scratch</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u="sng">
                <a:solidFill>
                  <a:srgbClr val="1155CC"/>
                </a:solidFill>
                <a:latin typeface="Arial"/>
                <a:ea typeface="Arial"/>
                <a:cs typeface="Arial"/>
                <a:sym typeface="Arial"/>
                <a:hlinkClick r:id="rId12">
                  <a:extLst>
                    <a:ext uri="{A12FA001-AC4F-418D-AE19-62706E023703}">
                      <ahyp:hlinkClr val="tx"/>
                    </a:ext>
                  </a:extLst>
                </a:hlinkClick>
              </a:rPr>
              <a:t>HDTree</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Classroom Slides and Class notes</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The models for both our implementation and the ones obtained from the sklearn library are saved in the models folder. They can be loaded in the same object to make the predictions on the dataset.</a:t>
            </a:r>
            <a:endParaRPr sz="12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(Dataset 2)</a:t>
            </a:r>
            <a:endParaRPr/>
          </a:p>
        </p:txBody>
      </p:sp>
      <p:sp>
        <p:nvSpPr>
          <p:cNvPr id="105" name="Google Shape;105;p18"/>
          <p:cNvSpPr txBox="1"/>
          <p:nvPr>
            <p:ph idx="1" type="body"/>
          </p:nvPr>
        </p:nvSpPr>
        <p:spPr>
          <a:xfrm>
            <a:off x="289825" y="2050600"/>
            <a:ext cx="8520600" cy="221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Combined both the CSVs present in the drive folder to create a single data file.</a:t>
            </a:r>
            <a:endParaRPr sz="1300"/>
          </a:p>
          <a:p>
            <a:pPr indent="-311150" lvl="0" marL="457200" rtl="0" algn="l">
              <a:spcBef>
                <a:spcPts val="0"/>
              </a:spcBef>
              <a:spcAft>
                <a:spcPts val="0"/>
              </a:spcAft>
              <a:buSzPts val="1300"/>
              <a:buChar char="●"/>
            </a:pPr>
            <a:r>
              <a:rPr lang="en" sz="1300"/>
              <a:t>Shape of dataset 2 is (2126, 24)</a:t>
            </a:r>
            <a:endParaRPr sz="1300"/>
          </a:p>
          <a:p>
            <a:pPr indent="-311150" lvl="0" marL="457200" rtl="0" algn="l">
              <a:spcBef>
                <a:spcPts val="0"/>
              </a:spcBef>
              <a:spcAft>
                <a:spcPts val="0"/>
              </a:spcAft>
              <a:buSzPts val="1300"/>
              <a:buChar char="●"/>
            </a:pPr>
            <a:r>
              <a:rPr lang="en" sz="1300"/>
              <a:t>On studying each of the column separately, these were the conditions using which the outliers were detected and removed:</a:t>
            </a:r>
            <a:endParaRPr sz="1300"/>
          </a:p>
          <a:p>
            <a:pPr indent="-311150" lvl="1" marL="914400" rtl="0" algn="l">
              <a:spcBef>
                <a:spcPts val="0"/>
              </a:spcBef>
              <a:spcAft>
                <a:spcPts val="0"/>
              </a:spcAft>
              <a:buSzPts val="1300"/>
              <a:buChar char="○"/>
            </a:pPr>
            <a:r>
              <a:rPr lang="en" sz="1300"/>
              <a:t>baseline value&lt;120 &amp; fetal_health =3</a:t>
            </a:r>
            <a:endParaRPr sz="1300"/>
          </a:p>
          <a:p>
            <a:pPr indent="-311150" lvl="1" marL="914400" rtl="0" algn="l">
              <a:spcBef>
                <a:spcPts val="0"/>
              </a:spcBef>
              <a:spcAft>
                <a:spcPts val="0"/>
              </a:spcAft>
              <a:buSzPts val="1300"/>
              <a:buChar char="○"/>
            </a:pPr>
            <a:r>
              <a:rPr lang="en" sz="1300"/>
              <a:t>fetal_movement&gt;0.1 &amp; fetal_health=2</a:t>
            </a:r>
            <a:endParaRPr sz="1300"/>
          </a:p>
          <a:p>
            <a:pPr indent="-311150" lvl="1" marL="914400" rtl="0" algn="l">
              <a:spcBef>
                <a:spcPts val="0"/>
              </a:spcBef>
              <a:spcAft>
                <a:spcPts val="0"/>
              </a:spcAft>
              <a:buSzPts val="1300"/>
              <a:buChar char="○"/>
            </a:pPr>
            <a:r>
              <a:rPr lang="en" sz="1300"/>
              <a:t>mean_value_of_short_term_variability&gt;5</a:t>
            </a:r>
            <a:endParaRPr sz="1300"/>
          </a:p>
          <a:p>
            <a:pPr indent="-311150" lvl="1" marL="914400" rtl="0" algn="l">
              <a:spcBef>
                <a:spcPts val="0"/>
              </a:spcBef>
              <a:spcAft>
                <a:spcPts val="0"/>
              </a:spcAft>
              <a:buSzPts val="1300"/>
              <a:buChar char="○"/>
            </a:pPr>
            <a:r>
              <a:rPr lang="en" sz="1300"/>
              <a:t>mean_value_of_long_term_variability&gt;25 &amp; fetal_health=2</a:t>
            </a:r>
            <a:endParaRPr sz="1300"/>
          </a:p>
          <a:p>
            <a:pPr indent="-311150" lvl="1" marL="914400" rtl="0" algn="l">
              <a:spcBef>
                <a:spcPts val="0"/>
              </a:spcBef>
              <a:spcAft>
                <a:spcPts val="0"/>
              </a:spcAft>
              <a:buSzPts val="1300"/>
              <a:buChar char="○"/>
            </a:pPr>
            <a:r>
              <a:rPr lang="en" sz="1300"/>
              <a:t>mean_value_of_long_term_variability&gt;30</a:t>
            </a:r>
            <a:endParaRPr sz="1300"/>
          </a:p>
          <a:p>
            <a:pPr indent="-311150" lvl="1" marL="914400" rtl="0" algn="l">
              <a:spcBef>
                <a:spcPts val="0"/>
              </a:spcBef>
              <a:spcAft>
                <a:spcPts val="0"/>
              </a:spcAft>
              <a:buSzPts val="1300"/>
              <a:buChar char="○"/>
            </a:pPr>
            <a:r>
              <a:rPr lang="en" sz="1300"/>
              <a:t>histogram_max&gt;220</a:t>
            </a:r>
            <a:endParaRPr sz="1300"/>
          </a:p>
          <a:p>
            <a:pPr indent="-311150" lvl="1" marL="914400" rtl="0" algn="l">
              <a:spcBef>
                <a:spcPts val="0"/>
              </a:spcBef>
              <a:spcAft>
                <a:spcPts val="0"/>
              </a:spcAft>
              <a:buSzPts val="1300"/>
              <a:buChar char="○"/>
            </a:pPr>
            <a:r>
              <a:rPr lang="en" sz="1300"/>
              <a:t>histogram_number_of_zeroes&gt;6</a:t>
            </a:r>
            <a:endParaRPr sz="1300"/>
          </a:p>
          <a:p>
            <a:pPr indent="-311150" lvl="0" marL="457200" rtl="0" algn="l">
              <a:spcBef>
                <a:spcPts val="0"/>
              </a:spcBef>
              <a:spcAft>
                <a:spcPts val="0"/>
              </a:spcAft>
              <a:buSzPts val="1300"/>
              <a:buChar char="●"/>
            </a:pPr>
            <a:r>
              <a:rPr lang="en" sz="1300"/>
              <a:t>After analyzing the heatmaps, we decided to remove columns whose correlation score &gt;= 0.8. So removed 2 columns: ['histogram_mean', 'histogram_median']</a:t>
            </a:r>
            <a:endParaRPr sz="1300"/>
          </a:p>
        </p:txBody>
      </p:sp>
      <p:pic>
        <p:nvPicPr>
          <p:cNvPr id="106" name="Google Shape;106;p18"/>
          <p:cNvPicPr preferRelativeResize="0"/>
          <p:nvPr/>
        </p:nvPicPr>
        <p:blipFill>
          <a:blip r:embed="rId3">
            <a:alphaModFix/>
          </a:blip>
          <a:stretch>
            <a:fillRect/>
          </a:stretch>
        </p:blipFill>
        <p:spPr>
          <a:xfrm>
            <a:off x="111575" y="874850"/>
            <a:ext cx="6583126" cy="129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159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Heatmap for Dataset 2</a:t>
            </a:r>
            <a:endParaRPr b="1" sz="1800"/>
          </a:p>
        </p:txBody>
      </p:sp>
      <p:sp>
        <p:nvSpPr>
          <p:cNvPr id="112" name="Google Shape;11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19"/>
          <p:cNvPicPr preferRelativeResize="0"/>
          <p:nvPr/>
        </p:nvPicPr>
        <p:blipFill>
          <a:blip r:embed="rId3">
            <a:alphaModFix/>
          </a:blip>
          <a:stretch>
            <a:fillRect/>
          </a:stretch>
        </p:blipFill>
        <p:spPr>
          <a:xfrm>
            <a:off x="173500" y="543875"/>
            <a:ext cx="8868451" cy="454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(Dataset 3)</a:t>
            </a:r>
            <a:endParaRPr/>
          </a:p>
        </p:txBody>
      </p:sp>
      <p:sp>
        <p:nvSpPr>
          <p:cNvPr id="119" name="Google Shape;119;p20"/>
          <p:cNvSpPr txBox="1"/>
          <p:nvPr>
            <p:ph idx="1" type="body"/>
          </p:nvPr>
        </p:nvSpPr>
        <p:spPr>
          <a:xfrm>
            <a:off x="289825" y="2019975"/>
            <a:ext cx="8520600" cy="221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Shape of dataset 3 is (41188, 22)</a:t>
            </a:r>
            <a:endParaRPr sz="1300"/>
          </a:p>
          <a:p>
            <a:pPr indent="-311150" lvl="0" marL="457200" rtl="0" algn="l">
              <a:spcBef>
                <a:spcPts val="0"/>
              </a:spcBef>
              <a:spcAft>
                <a:spcPts val="0"/>
              </a:spcAft>
              <a:buSzPts val="1300"/>
              <a:buChar char="●"/>
            </a:pPr>
            <a:r>
              <a:rPr lang="en" sz="1300"/>
              <a:t>Many columns contained data in form of strings, so one hot-encoded them.</a:t>
            </a:r>
            <a:endParaRPr sz="1300"/>
          </a:p>
          <a:p>
            <a:pPr indent="-311150" lvl="0" marL="457200" rtl="0" algn="l">
              <a:spcBef>
                <a:spcPts val="0"/>
              </a:spcBef>
              <a:spcAft>
                <a:spcPts val="0"/>
              </a:spcAft>
              <a:buSzPts val="1300"/>
              <a:buChar char="●"/>
            </a:pPr>
            <a:r>
              <a:rPr lang="en" sz="1300"/>
              <a:t>Many null values were represented by a ‘unknown’ entry. Replaced them with ‘NaN’</a:t>
            </a:r>
            <a:endParaRPr sz="1300"/>
          </a:p>
          <a:p>
            <a:pPr indent="-311150" lvl="0" marL="457200" rtl="0" algn="l">
              <a:spcBef>
                <a:spcPts val="0"/>
              </a:spcBef>
              <a:spcAft>
                <a:spcPts val="0"/>
              </a:spcAft>
              <a:buSzPts val="1300"/>
              <a:buChar char="●"/>
            </a:pPr>
            <a:r>
              <a:rPr lang="en" sz="1300"/>
              <a:t>Plotted the % of null values in columns, but not as </a:t>
            </a:r>
            <a:r>
              <a:rPr lang="en" sz="1300"/>
              <a:t>significant</a:t>
            </a:r>
            <a:r>
              <a:rPr lang="en" sz="1300"/>
              <a:t> as Dataset 1, so didn’t </a:t>
            </a:r>
            <a:r>
              <a:rPr lang="en" sz="1300"/>
              <a:t>remove them.</a:t>
            </a:r>
            <a:endParaRPr sz="1300"/>
          </a:p>
          <a:p>
            <a:pPr indent="-311150" lvl="0" marL="457200" rtl="0" algn="l">
              <a:spcBef>
                <a:spcPts val="0"/>
              </a:spcBef>
              <a:spcAft>
                <a:spcPts val="0"/>
              </a:spcAft>
              <a:buSzPts val="1300"/>
              <a:buChar char="●"/>
            </a:pPr>
            <a:r>
              <a:rPr lang="en" sz="1300"/>
              <a:t>Lastly, on studying each of the column separately, these were the conditions using which the outliers were detected and removed:</a:t>
            </a:r>
            <a:endParaRPr sz="1300"/>
          </a:p>
          <a:p>
            <a:pPr indent="-311150" lvl="1" marL="914400" rtl="0" algn="l">
              <a:spcBef>
                <a:spcPts val="0"/>
              </a:spcBef>
              <a:spcAft>
                <a:spcPts val="0"/>
              </a:spcAft>
              <a:buSzPts val="1300"/>
              <a:buChar char="○"/>
            </a:pPr>
            <a:r>
              <a:rPr lang="en" sz="1300"/>
              <a:t>campaign&gt;22 &amp; y=1</a:t>
            </a:r>
            <a:endParaRPr sz="1300"/>
          </a:p>
          <a:p>
            <a:pPr indent="-311150" lvl="1" marL="914400" rtl="0" algn="l">
              <a:spcBef>
                <a:spcPts val="0"/>
              </a:spcBef>
              <a:spcAft>
                <a:spcPts val="0"/>
              </a:spcAft>
              <a:buSzPts val="1300"/>
              <a:buChar char="○"/>
            </a:pPr>
            <a:r>
              <a:rPr lang="en" sz="1300"/>
              <a:t>age&gt;95</a:t>
            </a:r>
            <a:endParaRPr sz="1300"/>
          </a:p>
          <a:p>
            <a:pPr indent="-311150" lvl="1" marL="914400" rtl="0" algn="l">
              <a:spcBef>
                <a:spcPts val="0"/>
              </a:spcBef>
              <a:spcAft>
                <a:spcPts val="0"/>
              </a:spcAft>
              <a:buSzPts val="1300"/>
              <a:buChar char="○"/>
            </a:pPr>
            <a:r>
              <a:rPr lang="en" sz="1300"/>
              <a:t>duration&gt;=2500</a:t>
            </a:r>
            <a:endParaRPr sz="1300"/>
          </a:p>
          <a:p>
            <a:pPr indent="-311150" lvl="1" marL="914400" rtl="0" algn="l">
              <a:spcBef>
                <a:spcPts val="0"/>
              </a:spcBef>
              <a:spcAft>
                <a:spcPts val="0"/>
              </a:spcAft>
              <a:buSzPts val="1300"/>
              <a:buChar char="○"/>
            </a:pPr>
            <a:r>
              <a:rPr lang="en" sz="1300"/>
              <a:t>euribor3m&gt;3.0 &amp; y=1 &amp; euribor3m&lt;4</a:t>
            </a:r>
            <a:endParaRPr sz="1300"/>
          </a:p>
          <a:p>
            <a:pPr indent="-311150" lvl="1" marL="914400" rtl="0" algn="l">
              <a:spcBef>
                <a:spcPts val="0"/>
              </a:spcBef>
              <a:spcAft>
                <a:spcPts val="0"/>
              </a:spcAft>
              <a:buSzPts val="1300"/>
              <a:buChar char="○"/>
            </a:pPr>
            <a:r>
              <a:rPr lang="en" sz="1300"/>
              <a:t>campaign&gt;35</a:t>
            </a:r>
            <a:endParaRPr sz="1300"/>
          </a:p>
          <a:p>
            <a:pPr indent="-311150" lvl="0" marL="457200" rtl="0" algn="l">
              <a:spcBef>
                <a:spcPts val="0"/>
              </a:spcBef>
              <a:spcAft>
                <a:spcPts val="0"/>
              </a:spcAft>
              <a:buSzPts val="1300"/>
              <a:buChar char="●"/>
            </a:pPr>
            <a:r>
              <a:rPr lang="en" sz="1300"/>
              <a:t>After analyzing the heatmaps, we decided to remove columns whose correlation score &gt;= 0.8. So removed 2 columns: ['emp_var_rate', 'euribor3m']</a:t>
            </a:r>
            <a:endParaRPr sz="1300"/>
          </a:p>
          <a:p>
            <a:pPr indent="0" lvl="0" marL="457200" rtl="0" algn="l">
              <a:spcBef>
                <a:spcPts val="1600"/>
              </a:spcBef>
              <a:spcAft>
                <a:spcPts val="1600"/>
              </a:spcAft>
              <a:buNone/>
            </a:pPr>
            <a:r>
              <a:t/>
            </a:r>
            <a:endParaRPr sz="1400"/>
          </a:p>
        </p:txBody>
      </p:sp>
      <p:pic>
        <p:nvPicPr>
          <p:cNvPr id="120" name="Google Shape;120;p20"/>
          <p:cNvPicPr preferRelativeResize="0"/>
          <p:nvPr/>
        </p:nvPicPr>
        <p:blipFill>
          <a:blip r:embed="rId3">
            <a:alphaModFix/>
          </a:blip>
          <a:stretch>
            <a:fillRect/>
          </a:stretch>
        </p:blipFill>
        <p:spPr>
          <a:xfrm>
            <a:off x="60550" y="889225"/>
            <a:ext cx="6470899" cy="1212400"/>
          </a:xfrm>
          <a:prstGeom prst="rect">
            <a:avLst/>
          </a:prstGeom>
          <a:noFill/>
          <a:ln>
            <a:noFill/>
          </a:ln>
        </p:spPr>
      </p:pic>
      <p:pic>
        <p:nvPicPr>
          <p:cNvPr id="121" name="Google Shape;121;p20"/>
          <p:cNvPicPr preferRelativeResize="0"/>
          <p:nvPr/>
        </p:nvPicPr>
        <p:blipFill>
          <a:blip r:embed="rId4">
            <a:alphaModFix/>
          </a:blip>
          <a:stretch>
            <a:fillRect/>
          </a:stretch>
        </p:blipFill>
        <p:spPr>
          <a:xfrm>
            <a:off x="6622575" y="603475"/>
            <a:ext cx="2449975" cy="186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Heatmap for Dataset 3</a:t>
            </a:r>
            <a:endParaRPr b="1" sz="1800"/>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8" name="Google Shape;128;p21"/>
          <p:cNvPicPr preferRelativeResize="0"/>
          <p:nvPr/>
        </p:nvPicPr>
        <p:blipFill>
          <a:blip r:embed="rId3">
            <a:alphaModFix/>
          </a:blip>
          <a:stretch>
            <a:fillRect/>
          </a:stretch>
        </p:blipFill>
        <p:spPr>
          <a:xfrm>
            <a:off x="80975" y="561300"/>
            <a:ext cx="8971174" cy="449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Modeling Steps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implementation of HDTree was used to modify the existing decision tree. Using HDTree, three different splitting functions were introduced, which made sure that the splitting at each node was done using logistic regression instead of any other method. The functions were:</a:t>
            </a:r>
            <a:endParaRPr sz="1300"/>
          </a:p>
          <a:p>
            <a:pPr indent="-311150" lvl="0" marL="457200" rtl="0" algn="l">
              <a:spcBef>
                <a:spcPts val="1600"/>
              </a:spcBef>
              <a:spcAft>
                <a:spcPts val="0"/>
              </a:spcAft>
              <a:buSzPts val="1300"/>
              <a:buAutoNum type="arabicParenR"/>
            </a:pPr>
            <a:r>
              <a:rPr b="1" lang="en" sz="1300" u="sng"/>
              <a:t>LogisticRegressionSingleSplit</a:t>
            </a:r>
            <a:r>
              <a:rPr lang="en" sz="1300"/>
              <a:t>: This makes sure that for the categorical data, the splitting takes place according to the rules obtained from logistic regression.</a:t>
            </a:r>
            <a:endParaRPr sz="1300"/>
          </a:p>
          <a:p>
            <a:pPr indent="-311150" lvl="0" marL="457200" rtl="0" algn="l">
              <a:spcBef>
                <a:spcPts val="0"/>
              </a:spcBef>
              <a:spcAft>
                <a:spcPts val="0"/>
              </a:spcAft>
              <a:buSzPts val="1300"/>
              <a:buAutoNum type="arabicParenR"/>
            </a:pPr>
            <a:r>
              <a:rPr b="1" lang="en" sz="1300" u="sng"/>
              <a:t>TwoQuantileRangeSplit: </a:t>
            </a:r>
            <a:r>
              <a:rPr lang="en" sz="1300"/>
              <a:t>This makes sure that for the continuous data, the splitting takes place according to the rules obtained from logistic regression.</a:t>
            </a:r>
            <a:endParaRPr sz="1300"/>
          </a:p>
          <a:p>
            <a:pPr indent="-311150" lvl="0" marL="457200" rtl="0" algn="l">
              <a:spcBef>
                <a:spcPts val="0"/>
              </a:spcBef>
              <a:spcAft>
                <a:spcPts val="0"/>
              </a:spcAft>
              <a:buSzPts val="1300"/>
              <a:buAutoNum type="arabicParenR"/>
            </a:pPr>
            <a:r>
              <a:rPr b="1" lang="en" sz="1300" u="sng"/>
              <a:t>LogisticRegressionDoubleCategorySplit:</a:t>
            </a:r>
            <a:r>
              <a:rPr lang="en" sz="1300"/>
              <a:t> This makes sure that for the 2 attribute splitting, the splitting takes place according to the rules obtained from logistic regression.</a:t>
            </a:r>
            <a:endParaRPr sz="1300"/>
          </a:p>
          <a:p>
            <a:pPr indent="0" lvl="0" marL="0" rtl="0" algn="l">
              <a:spcBef>
                <a:spcPts val="1600"/>
              </a:spcBef>
              <a:spcAft>
                <a:spcPts val="0"/>
              </a:spcAft>
              <a:buNone/>
            </a:pPr>
            <a:r>
              <a:rPr lang="en" sz="1300"/>
              <a:t>Splitting is done on the basis of the coefficient and the intercept obtained from the logistic regression model. For the 2nd dataset, which had more than 2 targets, we followed a one versus rest approach where we ran the model three times representing the targets ‘1 vs rest’, ‘2  vs rest’, ‘3 vs rest’. We found the class probabilities for each of the samples in these cases and finally assigned the class with maximum probability for each sample.</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40" name="Google Shape;140;p23"/>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